
<file path=[Content_Types].xml><?xml version="1.0" encoding="utf-8"?>
<Types xmlns="http://schemas.openxmlformats.org/package/2006/content-types">
  <Override PartName="/_rels/.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1.xml" ContentType="application/vnd.openxmlformats-officedocument.presentationml.slide+xml"/>
  <Override PartName="/ppt/_rels/presentation.xml.rels" ContentType="application/vnd.openxmlformats-package.relationships+xml"/>
  <Override PartName="/ppt/media/image10.png" ContentType="image/png"/>
  <Override PartName="/ppt/media/image9.png" ContentType="image/png"/>
  <Override PartName="/ppt/media/image23.png" ContentType="image/png"/>
  <Override PartName="/ppt/media/image8.png" ContentType="image/png"/>
  <Override PartName="/ppt/media/image5.jpeg" ContentType="image/jpeg"/>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Lst>
  <p:sldSz cx="43891200" cy="329184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28" name="PlaceHolder 2"/>
          <p:cNvSpPr>
            <a:spLocks noGrp="1"/>
          </p:cNvSpPr>
          <p:nvPr>
            <p:ph type="body"/>
          </p:nvPr>
        </p:nvSpPr>
        <p:spPr>
          <a:xfrm>
            <a:off x="2194560" y="7680960"/>
            <a:ext cx="3950172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29" name="PlaceHolder 3"/>
          <p:cNvSpPr>
            <a:spLocks noGrp="1"/>
          </p:cNvSpPr>
          <p:nvPr>
            <p:ph type="body"/>
          </p:nvPr>
        </p:nvSpPr>
        <p:spPr>
          <a:xfrm>
            <a:off x="2194560" y="19028160"/>
            <a:ext cx="3950172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31" name="PlaceHolder 2"/>
          <p:cNvSpPr>
            <a:spLocks noGrp="1"/>
          </p:cNvSpPr>
          <p:nvPr>
            <p:ph type="body"/>
          </p:nvPr>
        </p:nvSpPr>
        <p:spPr>
          <a:xfrm>
            <a:off x="219456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32" name="PlaceHolder 3"/>
          <p:cNvSpPr>
            <a:spLocks noGrp="1"/>
          </p:cNvSpPr>
          <p:nvPr>
            <p:ph type="body"/>
          </p:nvPr>
        </p:nvSpPr>
        <p:spPr>
          <a:xfrm>
            <a:off x="2243520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33" name="PlaceHolder 4"/>
          <p:cNvSpPr>
            <a:spLocks noGrp="1"/>
          </p:cNvSpPr>
          <p:nvPr>
            <p:ph type="body"/>
          </p:nvPr>
        </p:nvSpPr>
        <p:spPr>
          <a:xfrm>
            <a:off x="22435200" y="190281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34" name="PlaceHolder 5"/>
          <p:cNvSpPr>
            <a:spLocks noGrp="1"/>
          </p:cNvSpPr>
          <p:nvPr>
            <p:ph type="body"/>
          </p:nvPr>
        </p:nvSpPr>
        <p:spPr>
          <a:xfrm>
            <a:off x="2194560" y="190281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36" name="PlaceHolder 2"/>
          <p:cNvSpPr>
            <a:spLocks noGrp="1"/>
          </p:cNvSpPr>
          <p:nvPr>
            <p:ph type="body"/>
          </p:nvPr>
        </p:nvSpPr>
        <p:spPr>
          <a:xfrm>
            <a:off x="2194560" y="7680960"/>
            <a:ext cx="3950172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37" name="PlaceHolder 3"/>
          <p:cNvSpPr>
            <a:spLocks noGrp="1"/>
          </p:cNvSpPr>
          <p:nvPr>
            <p:ph type="body"/>
          </p:nvPr>
        </p:nvSpPr>
        <p:spPr>
          <a:xfrm>
            <a:off x="2194560" y="7680960"/>
            <a:ext cx="3950172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pic>
        <p:nvPicPr>
          <p:cNvPr id="38" name="" descr=""/>
          <p:cNvPicPr/>
          <p:nvPr/>
        </p:nvPicPr>
        <p:blipFill>
          <a:blip r:embed="rId2"/>
          <a:stretch/>
        </p:blipFill>
        <p:spPr>
          <a:xfrm>
            <a:off x="8331480" y="7680600"/>
            <a:ext cx="27227520" cy="21724200"/>
          </a:xfrm>
          <a:prstGeom prst="rect">
            <a:avLst/>
          </a:prstGeom>
          <a:ln>
            <a:noFill/>
          </a:ln>
        </p:spPr>
      </p:pic>
      <p:pic>
        <p:nvPicPr>
          <p:cNvPr id="39" name="" descr=""/>
          <p:cNvPicPr/>
          <p:nvPr/>
        </p:nvPicPr>
        <p:blipFill>
          <a:blip r:embed="rId3"/>
          <a:stretch/>
        </p:blipFill>
        <p:spPr>
          <a:xfrm>
            <a:off x="8331480" y="7680600"/>
            <a:ext cx="27227520" cy="217242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46" name="PlaceHolder 2"/>
          <p:cNvSpPr>
            <a:spLocks noGrp="1"/>
          </p:cNvSpPr>
          <p:nvPr>
            <p:ph type="subTitle"/>
          </p:nvPr>
        </p:nvSpPr>
        <p:spPr>
          <a:xfrm>
            <a:off x="2194560" y="7680960"/>
            <a:ext cx="39501720" cy="217242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48" name="PlaceHolder 2"/>
          <p:cNvSpPr>
            <a:spLocks noGrp="1"/>
          </p:cNvSpPr>
          <p:nvPr>
            <p:ph type="body"/>
          </p:nvPr>
        </p:nvSpPr>
        <p:spPr>
          <a:xfrm>
            <a:off x="2194560" y="7680960"/>
            <a:ext cx="3950172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50" name="PlaceHolder 2"/>
          <p:cNvSpPr>
            <a:spLocks noGrp="1"/>
          </p:cNvSpPr>
          <p:nvPr>
            <p:ph type="body"/>
          </p:nvPr>
        </p:nvSpPr>
        <p:spPr>
          <a:xfrm>
            <a:off x="2194560" y="7680960"/>
            <a:ext cx="1927656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51" name="PlaceHolder 3"/>
          <p:cNvSpPr>
            <a:spLocks noGrp="1"/>
          </p:cNvSpPr>
          <p:nvPr>
            <p:ph type="body"/>
          </p:nvPr>
        </p:nvSpPr>
        <p:spPr>
          <a:xfrm>
            <a:off x="22435200" y="7680960"/>
            <a:ext cx="1927656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2194560" y="1318320"/>
            <a:ext cx="39501720" cy="25431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55" name="PlaceHolder 2"/>
          <p:cNvSpPr>
            <a:spLocks noGrp="1"/>
          </p:cNvSpPr>
          <p:nvPr>
            <p:ph type="body"/>
          </p:nvPr>
        </p:nvSpPr>
        <p:spPr>
          <a:xfrm>
            <a:off x="219456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56" name="PlaceHolder 3"/>
          <p:cNvSpPr>
            <a:spLocks noGrp="1"/>
          </p:cNvSpPr>
          <p:nvPr>
            <p:ph type="body"/>
          </p:nvPr>
        </p:nvSpPr>
        <p:spPr>
          <a:xfrm>
            <a:off x="2194560" y="190281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57" name="PlaceHolder 4"/>
          <p:cNvSpPr>
            <a:spLocks noGrp="1"/>
          </p:cNvSpPr>
          <p:nvPr>
            <p:ph type="body"/>
          </p:nvPr>
        </p:nvSpPr>
        <p:spPr>
          <a:xfrm>
            <a:off x="22435200" y="7680960"/>
            <a:ext cx="1927656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7" name="PlaceHolder 2"/>
          <p:cNvSpPr>
            <a:spLocks noGrp="1"/>
          </p:cNvSpPr>
          <p:nvPr>
            <p:ph type="subTitle"/>
          </p:nvPr>
        </p:nvSpPr>
        <p:spPr>
          <a:xfrm>
            <a:off x="2194560" y="7680960"/>
            <a:ext cx="39501720" cy="217242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59" name="PlaceHolder 2"/>
          <p:cNvSpPr>
            <a:spLocks noGrp="1"/>
          </p:cNvSpPr>
          <p:nvPr>
            <p:ph type="body"/>
          </p:nvPr>
        </p:nvSpPr>
        <p:spPr>
          <a:xfrm>
            <a:off x="2194560" y="7680960"/>
            <a:ext cx="1927656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60" name="PlaceHolder 3"/>
          <p:cNvSpPr>
            <a:spLocks noGrp="1"/>
          </p:cNvSpPr>
          <p:nvPr>
            <p:ph type="body"/>
          </p:nvPr>
        </p:nvSpPr>
        <p:spPr>
          <a:xfrm>
            <a:off x="2243520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61" name="PlaceHolder 4"/>
          <p:cNvSpPr>
            <a:spLocks noGrp="1"/>
          </p:cNvSpPr>
          <p:nvPr>
            <p:ph type="body"/>
          </p:nvPr>
        </p:nvSpPr>
        <p:spPr>
          <a:xfrm>
            <a:off x="22435200" y="190281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63" name="PlaceHolder 2"/>
          <p:cNvSpPr>
            <a:spLocks noGrp="1"/>
          </p:cNvSpPr>
          <p:nvPr>
            <p:ph type="body"/>
          </p:nvPr>
        </p:nvSpPr>
        <p:spPr>
          <a:xfrm>
            <a:off x="219456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64" name="PlaceHolder 3"/>
          <p:cNvSpPr>
            <a:spLocks noGrp="1"/>
          </p:cNvSpPr>
          <p:nvPr>
            <p:ph type="body"/>
          </p:nvPr>
        </p:nvSpPr>
        <p:spPr>
          <a:xfrm>
            <a:off x="2243520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65" name="PlaceHolder 4"/>
          <p:cNvSpPr>
            <a:spLocks noGrp="1"/>
          </p:cNvSpPr>
          <p:nvPr>
            <p:ph type="body"/>
          </p:nvPr>
        </p:nvSpPr>
        <p:spPr>
          <a:xfrm>
            <a:off x="2194560" y="19028160"/>
            <a:ext cx="3950172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67" name="PlaceHolder 2"/>
          <p:cNvSpPr>
            <a:spLocks noGrp="1"/>
          </p:cNvSpPr>
          <p:nvPr>
            <p:ph type="body"/>
          </p:nvPr>
        </p:nvSpPr>
        <p:spPr>
          <a:xfrm>
            <a:off x="2194560" y="7680960"/>
            <a:ext cx="3950172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68" name="PlaceHolder 3"/>
          <p:cNvSpPr>
            <a:spLocks noGrp="1"/>
          </p:cNvSpPr>
          <p:nvPr>
            <p:ph type="body"/>
          </p:nvPr>
        </p:nvSpPr>
        <p:spPr>
          <a:xfrm>
            <a:off x="2194560" y="19028160"/>
            <a:ext cx="3950172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70" name="PlaceHolder 2"/>
          <p:cNvSpPr>
            <a:spLocks noGrp="1"/>
          </p:cNvSpPr>
          <p:nvPr>
            <p:ph type="body"/>
          </p:nvPr>
        </p:nvSpPr>
        <p:spPr>
          <a:xfrm>
            <a:off x="219456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71" name="PlaceHolder 3"/>
          <p:cNvSpPr>
            <a:spLocks noGrp="1"/>
          </p:cNvSpPr>
          <p:nvPr>
            <p:ph type="body"/>
          </p:nvPr>
        </p:nvSpPr>
        <p:spPr>
          <a:xfrm>
            <a:off x="2243520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72" name="PlaceHolder 4"/>
          <p:cNvSpPr>
            <a:spLocks noGrp="1"/>
          </p:cNvSpPr>
          <p:nvPr>
            <p:ph type="body"/>
          </p:nvPr>
        </p:nvSpPr>
        <p:spPr>
          <a:xfrm>
            <a:off x="22435200" y="190281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73" name="PlaceHolder 5"/>
          <p:cNvSpPr>
            <a:spLocks noGrp="1"/>
          </p:cNvSpPr>
          <p:nvPr>
            <p:ph type="body"/>
          </p:nvPr>
        </p:nvSpPr>
        <p:spPr>
          <a:xfrm>
            <a:off x="2194560" y="190281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75" name="PlaceHolder 2"/>
          <p:cNvSpPr>
            <a:spLocks noGrp="1"/>
          </p:cNvSpPr>
          <p:nvPr>
            <p:ph type="body"/>
          </p:nvPr>
        </p:nvSpPr>
        <p:spPr>
          <a:xfrm>
            <a:off x="2194560" y="7680960"/>
            <a:ext cx="3950172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76" name="PlaceHolder 3"/>
          <p:cNvSpPr>
            <a:spLocks noGrp="1"/>
          </p:cNvSpPr>
          <p:nvPr>
            <p:ph type="body"/>
          </p:nvPr>
        </p:nvSpPr>
        <p:spPr>
          <a:xfrm>
            <a:off x="2194560" y="7680960"/>
            <a:ext cx="3950172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pic>
        <p:nvPicPr>
          <p:cNvPr id="77" name="" descr=""/>
          <p:cNvPicPr/>
          <p:nvPr/>
        </p:nvPicPr>
        <p:blipFill>
          <a:blip r:embed="rId2"/>
          <a:stretch/>
        </p:blipFill>
        <p:spPr>
          <a:xfrm>
            <a:off x="8331480" y="7680600"/>
            <a:ext cx="27227520" cy="21724200"/>
          </a:xfrm>
          <a:prstGeom prst="rect">
            <a:avLst/>
          </a:prstGeom>
          <a:ln>
            <a:noFill/>
          </a:ln>
        </p:spPr>
      </p:pic>
      <p:pic>
        <p:nvPicPr>
          <p:cNvPr id="78" name="" descr=""/>
          <p:cNvPicPr/>
          <p:nvPr/>
        </p:nvPicPr>
        <p:blipFill>
          <a:blip r:embed="rId3"/>
          <a:stretch/>
        </p:blipFill>
        <p:spPr>
          <a:xfrm>
            <a:off x="8331480" y="7680600"/>
            <a:ext cx="27227520" cy="217242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9" name="PlaceHolder 2"/>
          <p:cNvSpPr>
            <a:spLocks noGrp="1"/>
          </p:cNvSpPr>
          <p:nvPr>
            <p:ph type="body"/>
          </p:nvPr>
        </p:nvSpPr>
        <p:spPr>
          <a:xfrm>
            <a:off x="2194560" y="7680960"/>
            <a:ext cx="3950172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11" name="PlaceHolder 2"/>
          <p:cNvSpPr>
            <a:spLocks noGrp="1"/>
          </p:cNvSpPr>
          <p:nvPr>
            <p:ph type="body"/>
          </p:nvPr>
        </p:nvSpPr>
        <p:spPr>
          <a:xfrm>
            <a:off x="2194560" y="7680960"/>
            <a:ext cx="1927656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12" name="PlaceHolder 3"/>
          <p:cNvSpPr>
            <a:spLocks noGrp="1"/>
          </p:cNvSpPr>
          <p:nvPr>
            <p:ph type="body"/>
          </p:nvPr>
        </p:nvSpPr>
        <p:spPr>
          <a:xfrm>
            <a:off x="22435200" y="7680960"/>
            <a:ext cx="1927656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2194560" y="1318320"/>
            <a:ext cx="39501720" cy="25431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16" name="PlaceHolder 2"/>
          <p:cNvSpPr>
            <a:spLocks noGrp="1"/>
          </p:cNvSpPr>
          <p:nvPr>
            <p:ph type="body"/>
          </p:nvPr>
        </p:nvSpPr>
        <p:spPr>
          <a:xfrm>
            <a:off x="219456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17" name="PlaceHolder 3"/>
          <p:cNvSpPr>
            <a:spLocks noGrp="1"/>
          </p:cNvSpPr>
          <p:nvPr>
            <p:ph type="body"/>
          </p:nvPr>
        </p:nvSpPr>
        <p:spPr>
          <a:xfrm>
            <a:off x="2194560" y="190281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18" name="PlaceHolder 4"/>
          <p:cNvSpPr>
            <a:spLocks noGrp="1"/>
          </p:cNvSpPr>
          <p:nvPr>
            <p:ph type="body"/>
          </p:nvPr>
        </p:nvSpPr>
        <p:spPr>
          <a:xfrm>
            <a:off x="22435200" y="7680960"/>
            <a:ext cx="1927656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20" name="PlaceHolder 2"/>
          <p:cNvSpPr>
            <a:spLocks noGrp="1"/>
          </p:cNvSpPr>
          <p:nvPr>
            <p:ph type="body"/>
          </p:nvPr>
        </p:nvSpPr>
        <p:spPr>
          <a:xfrm>
            <a:off x="2194560" y="7680960"/>
            <a:ext cx="19276560" cy="2172420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21" name="PlaceHolder 3"/>
          <p:cNvSpPr>
            <a:spLocks noGrp="1"/>
          </p:cNvSpPr>
          <p:nvPr>
            <p:ph type="body"/>
          </p:nvPr>
        </p:nvSpPr>
        <p:spPr>
          <a:xfrm>
            <a:off x="2243520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22" name="PlaceHolder 4"/>
          <p:cNvSpPr>
            <a:spLocks noGrp="1"/>
          </p:cNvSpPr>
          <p:nvPr>
            <p:ph type="body"/>
          </p:nvPr>
        </p:nvSpPr>
        <p:spPr>
          <a:xfrm>
            <a:off x="22435200" y="190281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194560" y="1318320"/>
            <a:ext cx="39501720" cy="5486040"/>
          </a:xfrm>
          <a:prstGeom prst="rect">
            <a:avLst/>
          </a:prstGeom>
        </p:spPr>
        <p:txBody>
          <a:bodyPr lIns="0" rIns="0" tIns="0" bIns="0" anchor="ctr"/>
          <a:p>
            <a:endParaRPr b="0" lang="en-US" sz="6400" spc="-1" strike="noStrike">
              <a:solidFill>
                <a:srgbClr val="000000"/>
              </a:solidFill>
              <a:uFill>
                <a:solidFill>
                  <a:srgbClr val="ffffff"/>
                </a:solidFill>
              </a:uFill>
              <a:latin typeface="Calibri"/>
            </a:endParaRPr>
          </a:p>
        </p:txBody>
      </p:sp>
      <p:sp>
        <p:nvSpPr>
          <p:cNvPr id="24" name="PlaceHolder 2"/>
          <p:cNvSpPr>
            <a:spLocks noGrp="1"/>
          </p:cNvSpPr>
          <p:nvPr>
            <p:ph type="body"/>
          </p:nvPr>
        </p:nvSpPr>
        <p:spPr>
          <a:xfrm>
            <a:off x="219456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25" name="PlaceHolder 3"/>
          <p:cNvSpPr>
            <a:spLocks noGrp="1"/>
          </p:cNvSpPr>
          <p:nvPr>
            <p:ph type="body"/>
          </p:nvPr>
        </p:nvSpPr>
        <p:spPr>
          <a:xfrm>
            <a:off x="22435200" y="7680960"/>
            <a:ext cx="1927656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
        <p:nvSpPr>
          <p:cNvPr id="26" name="PlaceHolder 4"/>
          <p:cNvSpPr>
            <a:spLocks noGrp="1"/>
          </p:cNvSpPr>
          <p:nvPr>
            <p:ph type="body"/>
          </p:nvPr>
        </p:nvSpPr>
        <p:spPr>
          <a:xfrm>
            <a:off x="2194560" y="19028160"/>
            <a:ext cx="39501720" cy="10362240"/>
          </a:xfrm>
          <a:prstGeom prst="rect">
            <a:avLst/>
          </a:prstGeom>
        </p:spPr>
        <p:txBody>
          <a:bodyPr lIns="0" rIns="0" tIns="0" bIns="0"/>
          <a:p>
            <a:endParaRPr b="0" lang="en-US" sz="27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43159680" y="0"/>
            <a:ext cx="731160" cy="32918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0" y="0"/>
            <a:ext cx="731160" cy="32918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0" y="0"/>
            <a:ext cx="43890840" cy="41144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0" y="28803600"/>
            <a:ext cx="43890840" cy="4114440"/>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p:style>
      </p:sp>
      <p:sp>
        <p:nvSpPr>
          <p:cNvPr id="4" name="PlaceHolder 5"/>
          <p:cNvSpPr>
            <a:spLocks noGrp="1"/>
          </p:cNvSpPr>
          <p:nvPr>
            <p:ph type="title"/>
          </p:nvPr>
        </p:nvSpPr>
        <p:spPr>
          <a:xfrm>
            <a:off x="2194560" y="1313280"/>
            <a:ext cx="39501720" cy="5496840"/>
          </a:xfrm>
          <a:prstGeom prst="rect">
            <a:avLst/>
          </a:prstGeom>
        </p:spPr>
        <p:txBody>
          <a:bodyPr lIns="0" rIns="0" tIns="0" bIns="0" anchor="ctr"/>
          <a:p>
            <a:r>
              <a:rPr b="0" lang="en-US" sz="6400" spc="-1" strike="noStrike">
                <a:solidFill>
                  <a:srgbClr val="000000"/>
                </a:solidFill>
                <a:uFill>
                  <a:solidFill>
                    <a:srgbClr val="ffffff"/>
                  </a:solidFill>
                </a:uFill>
                <a:latin typeface="Calibri"/>
              </a:rPr>
              <a:t>Click to edit the title text format</a:t>
            </a:r>
            <a:endParaRPr b="0" lang="en-US" sz="6400" spc="-1" strike="noStrike">
              <a:solidFill>
                <a:srgbClr val="000000"/>
              </a:solidFill>
              <a:uFill>
                <a:solidFill>
                  <a:srgbClr val="ffffff"/>
                </a:solidFill>
              </a:uFill>
              <a:latin typeface="Calibri"/>
            </a:endParaRPr>
          </a:p>
        </p:txBody>
      </p:sp>
      <p:sp>
        <p:nvSpPr>
          <p:cNvPr id="5" name="PlaceHolder 6"/>
          <p:cNvSpPr>
            <a:spLocks noGrp="1"/>
          </p:cNvSpPr>
          <p:nvPr>
            <p:ph type="body"/>
          </p:nvPr>
        </p:nvSpPr>
        <p:spPr>
          <a:xfrm>
            <a:off x="2194560" y="7702560"/>
            <a:ext cx="39501720" cy="19092240"/>
          </a:xfrm>
          <a:prstGeom prst="rect">
            <a:avLst/>
          </a:prstGeom>
        </p:spPr>
        <p:txBody>
          <a:bodyPr lIns="0" rIns="0" tIns="0" bIns="0"/>
          <a:p>
            <a:pPr marL="432000" indent="-324000">
              <a:buClr>
                <a:srgbClr val="000000"/>
              </a:buClr>
              <a:buSzPct val="45000"/>
              <a:buFont typeface="Wingdings" charset="2"/>
              <a:buChar char=""/>
            </a:pPr>
            <a:r>
              <a:rPr b="0" lang="en-US" sz="2700" spc="-1" strike="noStrike">
                <a:solidFill>
                  <a:srgbClr val="000000"/>
                </a:solidFill>
                <a:uFill>
                  <a:solidFill>
                    <a:srgbClr val="ffffff"/>
                  </a:solidFill>
                </a:uFill>
                <a:latin typeface="Calibri"/>
              </a:rPr>
              <a:t>Click to edit the outline text format</a:t>
            </a:r>
            <a:endParaRPr b="0" lang="en-US" sz="27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700" spc="-1" strike="noStrike">
                <a:solidFill>
                  <a:srgbClr val="000000"/>
                </a:solidFill>
                <a:uFill>
                  <a:solidFill>
                    <a:srgbClr val="ffffff"/>
                  </a:solidFill>
                </a:uFill>
                <a:latin typeface="Calibri"/>
              </a:rPr>
              <a:t>Second Outline Level</a:t>
            </a:r>
            <a:endParaRPr b="0" lang="en-US" sz="27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2700" spc="-1" strike="noStrike">
                <a:solidFill>
                  <a:srgbClr val="000000"/>
                </a:solidFill>
                <a:uFill>
                  <a:solidFill>
                    <a:srgbClr val="ffffff"/>
                  </a:solidFill>
                </a:uFill>
                <a:latin typeface="Calibri"/>
              </a:rPr>
              <a:t>Third Outline Level</a:t>
            </a:r>
            <a:endParaRPr b="0" lang="en-US" sz="27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2700" spc="-1" strike="noStrike">
                <a:solidFill>
                  <a:srgbClr val="000000"/>
                </a:solidFill>
                <a:uFill>
                  <a:solidFill>
                    <a:srgbClr val="ffffff"/>
                  </a:solidFill>
                </a:uFill>
                <a:latin typeface="Calibri"/>
              </a:rPr>
              <a:t>Fourth Outline Level</a:t>
            </a:r>
            <a:endParaRPr b="0" lang="en-US" sz="27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194560" y="1318320"/>
            <a:ext cx="39501720" cy="5486040"/>
          </a:xfrm>
          <a:prstGeom prst="rect">
            <a:avLst/>
          </a:prstGeom>
        </p:spPr>
        <p:txBody>
          <a:bodyPr lIns="329040" rIns="329040" tIns="164520" bIns="164520" anchor="ctr"/>
          <a:p>
            <a:pPr algn="ctr">
              <a:lnSpc>
                <a:spcPct val="100000"/>
              </a:lnSpc>
            </a:pPr>
            <a:r>
              <a:rPr b="0" lang="en-US" sz="6000" spc="-1" strike="noStrike">
                <a:solidFill>
                  <a:srgbClr val="000000"/>
                </a:solidFill>
                <a:uFill>
                  <a:solidFill>
                    <a:srgbClr val="ffffff"/>
                  </a:solidFill>
                </a:uFill>
                <a:latin typeface="Calibri"/>
              </a:rPr>
              <a:t>Click to edit Master title style</a:t>
            </a:r>
            <a:endParaRPr b="0" lang="en-US" sz="6400" spc="-1" strike="noStrike">
              <a:solidFill>
                <a:srgbClr val="000000"/>
              </a:solidFill>
              <a:uFill>
                <a:solidFill>
                  <a:srgbClr val="ffffff"/>
                </a:solidFill>
              </a:uFill>
              <a:latin typeface="Calibri"/>
            </a:endParaRPr>
          </a:p>
        </p:txBody>
      </p:sp>
      <p:sp>
        <p:nvSpPr>
          <p:cNvPr id="41" name="PlaceHolder 2"/>
          <p:cNvSpPr>
            <a:spLocks noGrp="1"/>
          </p:cNvSpPr>
          <p:nvPr>
            <p:ph type="body"/>
          </p:nvPr>
        </p:nvSpPr>
        <p:spPr>
          <a:xfrm>
            <a:off x="2194560" y="7680960"/>
            <a:ext cx="39501720" cy="21724200"/>
          </a:xfrm>
          <a:prstGeom prst="rect">
            <a:avLst/>
          </a:prstGeom>
        </p:spPr>
        <p:txBody>
          <a:bodyPr lIns="329040" rIns="329040" tIns="164520" bIns="164520"/>
          <a:p>
            <a:pPr marL="432000" indent="-324000">
              <a:buClr>
                <a:srgbClr val="000000"/>
              </a:buClr>
              <a:buSzPct val="45000"/>
              <a:buFont typeface="Wingdings" charset="2"/>
              <a:buChar char=""/>
            </a:pPr>
            <a:r>
              <a:rPr b="0" lang="en-US" sz="2700" spc="-1" strike="noStrike">
                <a:solidFill>
                  <a:srgbClr val="000000"/>
                </a:solidFill>
                <a:uFill>
                  <a:solidFill>
                    <a:srgbClr val="ffffff"/>
                  </a:solidFill>
                </a:uFill>
                <a:latin typeface="Calibri"/>
              </a:rPr>
              <a:t>Click to edit the outline text format</a:t>
            </a:r>
            <a:endParaRPr b="0" lang="en-US" sz="27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700" spc="-1" strike="noStrike">
                <a:solidFill>
                  <a:srgbClr val="000000"/>
                </a:solidFill>
                <a:uFill>
                  <a:solidFill>
                    <a:srgbClr val="ffffff"/>
                  </a:solidFill>
                </a:uFill>
                <a:latin typeface="Calibri"/>
              </a:rPr>
              <a:t>Second Outline Level</a:t>
            </a:r>
            <a:endParaRPr b="0" lang="en-US" sz="27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2700" spc="-1" strike="noStrike">
                <a:solidFill>
                  <a:srgbClr val="000000"/>
                </a:solidFill>
                <a:uFill>
                  <a:solidFill>
                    <a:srgbClr val="ffffff"/>
                  </a:solidFill>
                </a:uFill>
                <a:latin typeface="Calibri"/>
              </a:rPr>
              <a:t>Third Outline Level</a:t>
            </a:r>
            <a:endParaRPr b="0" lang="en-US" sz="27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2700" spc="-1" strike="noStrike">
                <a:solidFill>
                  <a:srgbClr val="000000"/>
                </a:solidFill>
                <a:uFill>
                  <a:solidFill>
                    <a:srgbClr val="ffffff"/>
                  </a:solidFill>
                </a:uFill>
                <a:latin typeface="Calibri"/>
              </a:rPr>
              <a:t>Fourth Outline Level</a:t>
            </a:r>
            <a:endParaRPr b="0" lang="en-US" sz="27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700" spc="-1" strike="noStrike">
                <a:solidFill>
                  <a:srgbClr val="000000"/>
                </a:solidFill>
                <a:uFill>
                  <a:solidFill>
                    <a:srgbClr val="ffffff"/>
                  </a:solidFill>
                </a:uFill>
                <a:latin typeface="Calibri"/>
              </a:rPr>
              <a:t>Fifth Outline Level</a:t>
            </a:r>
            <a:endParaRPr b="0" lang="en-US" sz="27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700" spc="-1" strike="noStrike">
                <a:solidFill>
                  <a:srgbClr val="000000"/>
                </a:solidFill>
                <a:uFill>
                  <a:solidFill>
                    <a:srgbClr val="ffffff"/>
                  </a:solidFill>
                </a:uFill>
                <a:latin typeface="Calibri"/>
              </a:rPr>
              <a:t>Sixth Outline Level</a:t>
            </a:r>
            <a:endParaRPr b="0" lang="en-US" sz="2700" spc="-1" strike="noStrike">
              <a:solidFill>
                <a:srgbClr val="000000"/>
              </a:solidFill>
              <a:uFill>
                <a:solidFill>
                  <a:srgbClr val="ffffff"/>
                </a:solidFill>
              </a:uFill>
              <a:latin typeface="Calibri"/>
            </a:endParaRPr>
          </a:p>
          <a:p>
            <a:pPr marL="342720" indent="-342360">
              <a:lnSpc>
                <a:spcPct val="100000"/>
              </a:lnSpc>
              <a:buClr>
                <a:srgbClr val="000000"/>
              </a:buClr>
              <a:buFont typeface="Arial"/>
              <a:buChar char="•"/>
            </a:pPr>
            <a:r>
              <a:rPr b="0" lang="en-US" sz="2700" spc="-1" strike="noStrike">
                <a:solidFill>
                  <a:srgbClr val="000000"/>
                </a:solidFill>
                <a:uFill>
                  <a:solidFill>
                    <a:srgbClr val="ffffff"/>
                  </a:solidFill>
                </a:uFill>
                <a:latin typeface="Calibri"/>
              </a:rPr>
              <a:t>Seventh Outline LevelClick to edit Master text styles</a:t>
            </a:r>
            <a:endParaRPr b="0" lang="en-US" sz="2700" spc="-1" strike="noStrike">
              <a:solidFill>
                <a:srgbClr val="000000"/>
              </a:solidFill>
              <a:uFill>
                <a:solidFill>
                  <a:srgbClr val="ffffff"/>
                </a:solidFill>
              </a:uFill>
              <a:latin typeface="Calibri"/>
            </a:endParaRPr>
          </a:p>
          <a:p>
            <a:pPr lvl="1" marL="685800" indent="-342360">
              <a:lnSpc>
                <a:spcPct val="100000"/>
              </a:lnSpc>
              <a:buClr>
                <a:srgbClr val="000000"/>
              </a:buClr>
              <a:buFont typeface="Arial"/>
              <a:buChar char="–"/>
            </a:pPr>
            <a:r>
              <a:rPr b="0" lang="en-US" sz="2700" spc="-1" strike="noStrike">
                <a:solidFill>
                  <a:srgbClr val="000000"/>
                </a:solidFill>
                <a:uFill>
                  <a:solidFill>
                    <a:srgbClr val="ffffff"/>
                  </a:solidFill>
                </a:uFill>
                <a:latin typeface="Calibri"/>
              </a:rPr>
              <a:t>Second level</a:t>
            </a:r>
            <a:endParaRPr b="0" lang="en-US" sz="2700" spc="-1" strike="noStrike">
              <a:solidFill>
                <a:srgbClr val="000000"/>
              </a:solidFill>
              <a:uFill>
                <a:solidFill>
                  <a:srgbClr val="ffffff"/>
                </a:solidFill>
              </a:uFill>
              <a:latin typeface="Calibri"/>
            </a:endParaRPr>
          </a:p>
          <a:p>
            <a:pPr lvl="2" marL="1028520" indent="-342360">
              <a:lnSpc>
                <a:spcPct val="100000"/>
              </a:lnSpc>
              <a:buClr>
                <a:srgbClr val="000000"/>
              </a:buClr>
              <a:buFont typeface="Arial"/>
              <a:buChar char="•"/>
            </a:pPr>
            <a:r>
              <a:rPr b="0" lang="en-US" sz="2700" spc="-1" strike="noStrike">
                <a:solidFill>
                  <a:srgbClr val="000000"/>
                </a:solidFill>
                <a:uFill>
                  <a:solidFill>
                    <a:srgbClr val="ffffff"/>
                  </a:solidFill>
                </a:uFill>
                <a:latin typeface="Calibri"/>
              </a:rPr>
              <a:t>Third level</a:t>
            </a:r>
            <a:endParaRPr b="0" lang="en-US" sz="2700" spc="-1" strike="noStrike">
              <a:solidFill>
                <a:srgbClr val="000000"/>
              </a:solidFill>
              <a:uFill>
                <a:solidFill>
                  <a:srgbClr val="ffffff"/>
                </a:solidFill>
              </a:uFill>
              <a:latin typeface="Calibri"/>
            </a:endParaRPr>
          </a:p>
          <a:p>
            <a:pPr lvl="3" marL="1371240" indent="-342360">
              <a:lnSpc>
                <a:spcPct val="100000"/>
              </a:lnSpc>
              <a:buClr>
                <a:srgbClr val="000000"/>
              </a:buClr>
              <a:buFont typeface="Arial"/>
              <a:buChar char="–"/>
            </a:pPr>
            <a:r>
              <a:rPr b="0" lang="en-US" sz="2700" spc="-1" strike="noStrike">
                <a:solidFill>
                  <a:srgbClr val="000000"/>
                </a:solidFill>
                <a:uFill>
                  <a:solidFill>
                    <a:srgbClr val="ffffff"/>
                  </a:solidFill>
                </a:uFill>
                <a:latin typeface="Calibri"/>
              </a:rPr>
              <a:t>Fourth level</a:t>
            </a:r>
            <a:endParaRPr b="0" lang="en-US" sz="2700" spc="-1" strike="noStrike">
              <a:solidFill>
                <a:srgbClr val="000000"/>
              </a:solidFill>
              <a:uFill>
                <a:solidFill>
                  <a:srgbClr val="ffffff"/>
                </a:solidFill>
              </a:uFill>
              <a:latin typeface="Calibri"/>
            </a:endParaRPr>
          </a:p>
          <a:p>
            <a:pPr lvl="4" marL="1714320" indent="-342360">
              <a:lnSpc>
                <a:spcPct val="100000"/>
              </a:lnSpc>
              <a:buClr>
                <a:srgbClr val="000000"/>
              </a:buClr>
              <a:buFont typeface="Arial"/>
              <a:buChar char="»"/>
            </a:pPr>
            <a:r>
              <a:rPr b="0" lang="en-US" sz="2700" spc="-1" strike="noStrike">
                <a:solidFill>
                  <a:srgbClr val="000000"/>
                </a:solidFill>
                <a:uFill>
                  <a:solidFill>
                    <a:srgbClr val="ffffff"/>
                  </a:solidFill>
                </a:uFill>
                <a:latin typeface="Calibri"/>
              </a:rPr>
              <a:t>Fifth level</a:t>
            </a:r>
            <a:endParaRPr b="0" lang="en-US" sz="2700" spc="-1" strike="noStrike">
              <a:solidFill>
                <a:srgbClr val="000000"/>
              </a:solidFill>
              <a:uFill>
                <a:solidFill>
                  <a:srgbClr val="ffffff"/>
                </a:solidFill>
              </a:uFill>
              <a:latin typeface="Calibri"/>
            </a:endParaRPr>
          </a:p>
        </p:txBody>
      </p:sp>
      <p:sp>
        <p:nvSpPr>
          <p:cNvPr id="42" name="PlaceHolder 3"/>
          <p:cNvSpPr>
            <a:spLocks noGrp="1"/>
          </p:cNvSpPr>
          <p:nvPr>
            <p:ph type="dt"/>
          </p:nvPr>
        </p:nvSpPr>
        <p:spPr>
          <a:xfrm>
            <a:off x="2194560" y="30510360"/>
            <a:ext cx="10240920" cy="1752120"/>
          </a:xfrm>
          <a:prstGeom prst="rect">
            <a:avLst/>
          </a:prstGeom>
        </p:spPr>
        <p:txBody>
          <a:bodyPr lIns="329040" rIns="329040" tIns="164520" bIns="164520" anchor="ctr"/>
          <a:p>
            <a:pPr>
              <a:lnSpc>
                <a:spcPct val="100000"/>
              </a:lnSpc>
            </a:pPr>
            <a:r>
              <a:rPr b="0" lang="en-US" sz="4400" spc="-1" strike="noStrike">
                <a:solidFill>
                  <a:srgbClr val="8b8b8b"/>
                </a:solidFill>
                <a:uFill>
                  <a:solidFill>
                    <a:srgbClr val="ffffff"/>
                  </a:solidFill>
                </a:uFill>
                <a:latin typeface="Calibri"/>
              </a:rPr>
              <a:t>11/21/17</a:t>
            </a:r>
            <a:endParaRPr b="0" lang="en-US" sz="1400" spc="-1" strike="noStrike">
              <a:solidFill>
                <a:srgbClr val="000000"/>
              </a:solidFill>
              <a:uFill>
                <a:solidFill>
                  <a:srgbClr val="ffffff"/>
                </a:solidFill>
              </a:uFill>
              <a:latin typeface="Times New Roman"/>
            </a:endParaRPr>
          </a:p>
        </p:txBody>
      </p:sp>
      <p:sp>
        <p:nvSpPr>
          <p:cNvPr id="43" name="PlaceHolder 4"/>
          <p:cNvSpPr>
            <a:spLocks noGrp="1"/>
          </p:cNvSpPr>
          <p:nvPr>
            <p:ph type="ftr"/>
          </p:nvPr>
        </p:nvSpPr>
        <p:spPr>
          <a:xfrm>
            <a:off x="14996160" y="30510360"/>
            <a:ext cx="13898520" cy="1752120"/>
          </a:xfrm>
          <a:prstGeom prst="rect">
            <a:avLst/>
          </a:prstGeom>
        </p:spPr>
        <p:txBody>
          <a:bodyPr lIns="329040" rIns="329040" tIns="164520" bIns="164520" anchor="ctr"/>
          <a:p>
            <a:endParaRPr b="0" lang="en-US" sz="2400" spc="-1" strike="noStrike">
              <a:solidFill>
                <a:srgbClr val="000000"/>
              </a:solidFill>
              <a:uFill>
                <a:solidFill>
                  <a:srgbClr val="ffffff"/>
                </a:solidFill>
              </a:uFill>
              <a:latin typeface="Times New Roman"/>
            </a:endParaRPr>
          </a:p>
        </p:txBody>
      </p:sp>
      <p:sp>
        <p:nvSpPr>
          <p:cNvPr id="44" name="PlaceHolder 5"/>
          <p:cNvSpPr>
            <a:spLocks noGrp="1"/>
          </p:cNvSpPr>
          <p:nvPr>
            <p:ph type="sldNum"/>
          </p:nvPr>
        </p:nvSpPr>
        <p:spPr>
          <a:xfrm>
            <a:off x="31455360" y="30510360"/>
            <a:ext cx="10240920" cy="1752120"/>
          </a:xfrm>
          <a:prstGeom prst="rect">
            <a:avLst/>
          </a:prstGeom>
        </p:spPr>
        <p:txBody>
          <a:bodyPr lIns="329040" rIns="329040" tIns="164520" bIns="164520" anchor="ctr"/>
          <a:p>
            <a:pPr algn="r">
              <a:lnSpc>
                <a:spcPct val="100000"/>
              </a:lnSpc>
            </a:pPr>
            <a:fld id="{F5C4ABEF-745A-4747-88FE-951E72F8AA99}" type="slidenum">
              <a:rPr b="0" lang="en-US" sz="44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hyperlink" Target="mailto:jjcorso%7D@umich.edu"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6a6a6"/>
        </a:solidFill>
      </p:bgPr>
    </p:bg>
    <p:spTree>
      <p:nvGrpSpPr>
        <p:cNvPr id="1" name=""/>
        <p:cNvGrpSpPr/>
        <p:nvPr/>
      </p:nvGrpSpPr>
      <p:grpSpPr>
        <a:xfrm>
          <a:off x="0" y="0"/>
          <a:ext cx="0" cy="0"/>
          <a:chOff x="0" y="0"/>
          <a:chExt cx="0" cy="0"/>
        </a:xfrm>
      </p:grpSpPr>
      <p:sp>
        <p:nvSpPr>
          <p:cNvPr id="79" name="CustomShape 1"/>
          <p:cNvSpPr/>
          <p:nvPr/>
        </p:nvSpPr>
        <p:spPr>
          <a:xfrm>
            <a:off x="13825800" y="5195880"/>
            <a:ext cx="7342200" cy="5976720"/>
          </a:xfrm>
          <a:prstGeom prst="rect">
            <a:avLst/>
          </a:prstGeom>
          <a:solidFill>
            <a:schemeClr val="bg1"/>
          </a:solidFill>
          <a:ln>
            <a:solidFill>
              <a:srgbClr val="1b3049"/>
            </a:solidFill>
            <a:round/>
          </a:ln>
        </p:spPr>
        <p:style>
          <a:lnRef idx="2">
            <a:schemeClr val="accent1">
              <a:shade val="50000"/>
            </a:schemeClr>
          </a:lnRef>
          <a:fillRef idx="1">
            <a:schemeClr val="accent1"/>
          </a:fillRef>
          <a:effectRef idx="0">
            <a:schemeClr val="accent1"/>
          </a:effectRef>
          <a:fontRef idx="minor"/>
        </p:style>
      </p:sp>
      <p:sp>
        <p:nvSpPr>
          <p:cNvPr id="80" name="CustomShape 2"/>
          <p:cNvSpPr/>
          <p:nvPr/>
        </p:nvSpPr>
        <p:spPr>
          <a:xfrm>
            <a:off x="13790160" y="4528440"/>
            <a:ext cx="7381440" cy="68544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Network architecture</a:t>
            </a:r>
            <a:endParaRPr b="0" lang="en-US" sz="1800" spc="-1" strike="noStrike">
              <a:solidFill>
                <a:srgbClr val="000000"/>
              </a:solidFill>
              <a:uFill>
                <a:solidFill>
                  <a:srgbClr val="ffffff"/>
                </a:solidFill>
              </a:uFill>
              <a:latin typeface="Arial"/>
            </a:endParaRPr>
          </a:p>
        </p:txBody>
      </p:sp>
      <p:sp>
        <p:nvSpPr>
          <p:cNvPr id="81" name="CustomShape 3"/>
          <p:cNvSpPr/>
          <p:nvPr/>
        </p:nvSpPr>
        <p:spPr>
          <a:xfrm>
            <a:off x="30147840" y="10933920"/>
            <a:ext cx="13258440" cy="6624720"/>
          </a:xfrm>
          <a:prstGeom prst="rect">
            <a:avLst/>
          </a:prstGeom>
          <a:solidFill>
            <a:schemeClr val="bg1"/>
          </a:solidFill>
          <a:ln w="12600">
            <a:solidFill>
              <a:schemeClr val="accent1">
                <a:lumMod val="75000"/>
              </a:schemeClr>
            </a:solidFill>
            <a:round/>
          </a:ln>
        </p:spPr>
        <p:style>
          <a:lnRef idx="0"/>
          <a:fillRef idx="0"/>
          <a:effectRef idx="0"/>
          <a:fontRef idx="minor"/>
        </p:style>
      </p:sp>
      <p:pic>
        <p:nvPicPr>
          <p:cNvPr id="82" name="Picture 50" descr=""/>
          <p:cNvPicPr/>
          <p:nvPr/>
        </p:nvPicPr>
        <p:blipFill>
          <a:blip r:embed="rId1"/>
          <a:stretch/>
        </p:blipFill>
        <p:spPr>
          <a:xfrm>
            <a:off x="515160" y="5257800"/>
            <a:ext cx="12319920" cy="8213040"/>
          </a:xfrm>
          <a:prstGeom prst="rect">
            <a:avLst/>
          </a:prstGeom>
          <a:ln w="50760">
            <a:solidFill>
              <a:schemeClr val="accent1">
                <a:shade val="50000"/>
              </a:schemeClr>
            </a:solidFill>
            <a:round/>
          </a:ln>
          <a:effectLst>
            <a:softEdge rad="0"/>
          </a:effectLst>
        </p:spPr>
      </p:pic>
      <p:sp>
        <p:nvSpPr>
          <p:cNvPr id="83" name="CustomShape 4"/>
          <p:cNvSpPr/>
          <p:nvPr/>
        </p:nvSpPr>
        <p:spPr>
          <a:xfrm>
            <a:off x="30213360" y="28550520"/>
            <a:ext cx="13306680" cy="1799280"/>
          </a:xfrm>
          <a:prstGeom prst="rect">
            <a:avLst/>
          </a:prstGeom>
          <a:solidFill>
            <a:schemeClr val="bg1"/>
          </a:solidFill>
          <a:ln w="12600">
            <a:solidFill>
              <a:schemeClr val="accent1">
                <a:lumMod val="75000"/>
              </a:schemeClr>
            </a:solidFill>
            <a:round/>
          </a:ln>
        </p:spPr>
        <p:style>
          <a:lnRef idx="0"/>
          <a:fillRef idx="0"/>
          <a:effectRef idx="0"/>
          <a:fontRef idx="minor"/>
        </p:style>
        <p:txBody>
          <a:bodyPr lIns="457200" rIns="457200" tIns="137160" bIns="137160"/>
          <a:p>
            <a:pPr marL="465120" indent="-464760" algn="just">
              <a:lnSpc>
                <a:spcPct val="100000"/>
              </a:lnSpc>
            </a:pPr>
            <a:r>
              <a:rPr b="0" lang="en-US" sz="2000" spc="-1" strike="noStrike">
                <a:solidFill>
                  <a:srgbClr val="000000"/>
                </a:solidFill>
                <a:uFill>
                  <a:solidFill>
                    <a:srgbClr val="ffffff"/>
                  </a:solidFill>
                </a:uFill>
                <a:latin typeface="Calibri"/>
              </a:rPr>
              <a:t>[1]</a:t>
            </a:r>
            <a:r>
              <a:rPr b="0" lang="en-US" sz="2000" spc="-1" strike="noStrike">
                <a:solidFill>
                  <a:srgbClr val="000000"/>
                </a:solidFill>
                <a:uFill>
                  <a:solidFill>
                    <a:srgbClr val="ffffff"/>
                  </a:solidFill>
                </a:uFill>
                <a:latin typeface="Calibri"/>
              </a:rPr>
              <a:t>	</a:t>
            </a:r>
            <a:r>
              <a:rPr b="0" lang="en-US" sz="2000" spc="-1" strike="noStrike">
                <a:solidFill>
                  <a:srgbClr val="000000"/>
                </a:solidFill>
                <a:uFill>
                  <a:solidFill>
                    <a:srgbClr val="ffffff"/>
                  </a:solidFill>
                </a:uFill>
                <a:latin typeface="Calibri"/>
              </a:rPr>
              <a:t>Piotr Mirowski, Razvan Pascanu, Fabio Viola, Hubert Soyer, Andrew J. Ballard, Andrea Banino, Misha Denil, Ross Goroshin, Laurent Sifre, Koray Kavukcuoglu, Dharshan Kumaran, and Raia Hadsell. Learning to navigate in complex environments. CoRR, abs/1611.03673, 2016. URL http://arxiv.org/abs/1611.03673 </a:t>
            </a:r>
            <a:endParaRPr b="0" lang="en-US" sz="1800" spc="-1" strike="noStrike">
              <a:solidFill>
                <a:srgbClr val="000000"/>
              </a:solidFill>
              <a:uFill>
                <a:solidFill>
                  <a:srgbClr val="ffffff"/>
                </a:solidFill>
              </a:uFill>
              <a:latin typeface="Arial"/>
            </a:endParaRPr>
          </a:p>
          <a:p>
            <a:pPr marL="465120" indent="-464760" algn="just">
              <a:lnSpc>
                <a:spcPct val="100000"/>
              </a:lnSpc>
            </a:pPr>
            <a:r>
              <a:rPr b="0" lang="en-US" sz="2000" spc="-1" strike="noStrike">
                <a:solidFill>
                  <a:srgbClr val="000000"/>
                </a:solidFill>
                <a:uFill>
                  <a:solidFill>
                    <a:srgbClr val="ffffff"/>
                  </a:solidFill>
                </a:uFill>
                <a:latin typeface="Calibri"/>
              </a:rPr>
              <a:t>[2]</a:t>
            </a:r>
            <a:r>
              <a:rPr b="0" lang="en-US" sz="2000" spc="-1" strike="noStrike">
                <a:solidFill>
                  <a:srgbClr val="000000"/>
                </a:solidFill>
                <a:uFill>
                  <a:solidFill>
                    <a:srgbClr val="ffffff"/>
                  </a:solidFill>
                </a:uFill>
                <a:latin typeface="Calibri"/>
              </a:rPr>
              <a:t>	</a:t>
            </a:r>
            <a:r>
              <a:rPr b="0" lang="en-US" sz="2000" spc="-1" strike="noStrike">
                <a:solidFill>
                  <a:srgbClr val="000000"/>
                </a:solidFill>
                <a:uFill>
                  <a:solidFill>
                    <a:srgbClr val="ffffff"/>
                  </a:solidFill>
                </a:uFill>
                <a:latin typeface="Calibri"/>
              </a:rPr>
              <a:t>Charles Beattie, Joel Z Leibo, Denis Teplyashin, Tom Ward, Marcus Wainwright, Heinrich Küttler, Andrew Lefrancq, Simon Green, Víctor Valdés, Amir Sadik, et al. Deepmind lab. arXiv preprint arXiv:1612.03801, 2016. </a:t>
            </a:r>
            <a:endParaRPr b="0" lang="en-US" sz="1800" spc="-1" strike="noStrike">
              <a:solidFill>
                <a:srgbClr val="000000"/>
              </a:solidFill>
              <a:uFill>
                <a:solidFill>
                  <a:srgbClr val="ffffff"/>
                </a:solidFill>
              </a:uFill>
              <a:latin typeface="Arial"/>
            </a:endParaRPr>
          </a:p>
        </p:txBody>
      </p:sp>
      <p:sp>
        <p:nvSpPr>
          <p:cNvPr id="84" name="CustomShape 5"/>
          <p:cNvSpPr/>
          <p:nvPr/>
        </p:nvSpPr>
        <p:spPr>
          <a:xfrm>
            <a:off x="30213360" y="27866520"/>
            <a:ext cx="13306680" cy="68364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References</a:t>
            </a:r>
            <a:endParaRPr b="0" lang="en-US" sz="1800" spc="-1" strike="noStrike">
              <a:solidFill>
                <a:srgbClr val="000000"/>
              </a:solidFill>
              <a:uFill>
                <a:solidFill>
                  <a:srgbClr val="ffffff"/>
                </a:solidFill>
              </a:uFill>
              <a:latin typeface="Arial"/>
            </a:endParaRPr>
          </a:p>
        </p:txBody>
      </p:sp>
      <p:pic>
        <p:nvPicPr>
          <p:cNvPr id="85" name="Picture 2" descr=""/>
          <p:cNvPicPr/>
          <p:nvPr/>
        </p:nvPicPr>
        <p:blipFill>
          <a:blip r:embed="rId2"/>
          <a:stretch/>
        </p:blipFill>
        <p:spPr>
          <a:xfrm>
            <a:off x="1371600" y="561960"/>
            <a:ext cx="2729520" cy="2989800"/>
          </a:xfrm>
          <a:prstGeom prst="rect">
            <a:avLst/>
          </a:prstGeom>
          <a:ln>
            <a:noFill/>
          </a:ln>
        </p:spPr>
      </p:pic>
      <p:sp>
        <p:nvSpPr>
          <p:cNvPr id="86" name="CustomShape 6"/>
          <p:cNvSpPr/>
          <p:nvPr/>
        </p:nvSpPr>
        <p:spPr>
          <a:xfrm>
            <a:off x="30261240" y="31280400"/>
            <a:ext cx="13171680" cy="1127880"/>
          </a:xfrm>
          <a:prstGeom prst="rect">
            <a:avLst/>
          </a:prstGeom>
          <a:solidFill>
            <a:schemeClr val="bg1"/>
          </a:solidFill>
          <a:ln w="12600">
            <a:solidFill>
              <a:schemeClr val="accent1">
                <a:lumMod val="75000"/>
              </a:schemeClr>
            </a:solidFill>
            <a:round/>
          </a:ln>
        </p:spPr>
        <p:style>
          <a:lnRef idx="0"/>
          <a:fillRef idx="0"/>
          <a:effectRef idx="0"/>
          <a:fontRef idx="minor"/>
        </p:style>
        <p:txBody>
          <a:bodyPr lIns="457200" rIns="457200" tIns="137160" bIns="137160"/>
          <a:p>
            <a:pPr algn="just">
              <a:lnSpc>
                <a:spcPct val="100000"/>
              </a:lnSpc>
            </a:pPr>
            <a:r>
              <a:rPr b="0" lang="en-US" sz="2800" spc="-1" strike="noStrike">
                <a:solidFill>
                  <a:srgbClr val="000000"/>
                </a:solidFill>
                <a:uFill>
                  <a:solidFill>
                    <a:srgbClr val="ffffff"/>
                  </a:solidFill>
                </a:uFill>
                <a:latin typeface="Calibri"/>
              </a:rPr>
              <a:t>This work was partially supported by the NSR NRI IIS 1522904 and </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NSF CNS 1463102.</a:t>
            </a:r>
            <a:endParaRPr b="0" lang="en-US" sz="1800" spc="-1" strike="noStrike">
              <a:solidFill>
                <a:srgbClr val="000000"/>
              </a:solidFill>
              <a:uFill>
                <a:solidFill>
                  <a:srgbClr val="ffffff"/>
                </a:solidFill>
              </a:uFill>
              <a:latin typeface="Arial"/>
            </a:endParaRPr>
          </a:p>
        </p:txBody>
      </p:sp>
      <p:sp>
        <p:nvSpPr>
          <p:cNvPr id="87" name="CustomShape 7"/>
          <p:cNvSpPr/>
          <p:nvPr/>
        </p:nvSpPr>
        <p:spPr>
          <a:xfrm>
            <a:off x="30261960" y="30632400"/>
            <a:ext cx="13171680" cy="64764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Acknowledgements</a:t>
            </a:r>
            <a:endParaRPr b="0" lang="en-US" sz="1800" spc="-1" strike="noStrike">
              <a:solidFill>
                <a:srgbClr val="000000"/>
              </a:solidFill>
              <a:uFill>
                <a:solidFill>
                  <a:srgbClr val="ffffff"/>
                </a:solidFill>
              </a:uFill>
              <a:latin typeface="Arial"/>
            </a:endParaRPr>
          </a:p>
        </p:txBody>
      </p:sp>
      <p:sp>
        <p:nvSpPr>
          <p:cNvPr id="88" name="CustomShape 8"/>
          <p:cNvSpPr/>
          <p:nvPr/>
        </p:nvSpPr>
        <p:spPr>
          <a:xfrm>
            <a:off x="13785840" y="18970920"/>
            <a:ext cx="15544440" cy="13485600"/>
          </a:xfrm>
          <a:prstGeom prst="rect">
            <a:avLst/>
          </a:prstGeom>
          <a:solidFill>
            <a:schemeClr val="bg1"/>
          </a:solidFill>
          <a:ln w="12600">
            <a:solidFill>
              <a:schemeClr val="accent1">
                <a:lumMod val="75000"/>
              </a:schemeClr>
            </a:solidFill>
            <a:round/>
          </a:ln>
        </p:spPr>
        <p:style>
          <a:lnRef idx="0"/>
          <a:fillRef idx="0"/>
          <a:effectRef idx="0"/>
          <a:fontRef idx="minor"/>
        </p:style>
      </p:sp>
      <p:sp>
        <p:nvSpPr>
          <p:cNvPr id="89" name="CustomShape 9"/>
          <p:cNvSpPr/>
          <p:nvPr/>
        </p:nvSpPr>
        <p:spPr>
          <a:xfrm>
            <a:off x="5486400" y="204840"/>
            <a:ext cx="32918040" cy="1691640"/>
          </a:xfrm>
          <a:prstGeom prst="rect">
            <a:avLst/>
          </a:prstGeom>
          <a:noFill/>
          <a:ln>
            <a:noFill/>
          </a:ln>
        </p:spPr>
        <p:style>
          <a:lnRef idx="0"/>
          <a:fillRef idx="0"/>
          <a:effectRef idx="0"/>
          <a:fontRef idx="minor"/>
        </p:style>
        <p:txBody>
          <a:bodyPr lIns="137160" rIns="137160" tIns="342720" bIns="342720" anchor="ctr"/>
          <a:p>
            <a:pPr algn="ctr">
              <a:lnSpc>
                <a:spcPct val="100000"/>
              </a:lnSpc>
            </a:pPr>
            <a:r>
              <a:rPr b="1" lang="en-US" sz="6600" spc="-1" strike="noStrike">
                <a:solidFill>
                  <a:srgbClr val="ffcb0b"/>
                </a:solidFill>
                <a:uFill>
                  <a:solidFill>
                    <a:srgbClr val="ffffff"/>
                  </a:solidFill>
                </a:uFill>
                <a:latin typeface="Calibri"/>
              </a:rPr>
              <a:t>Do deep reinforcement learning algorithms really learn to navigate?</a:t>
            </a:r>
            <a:endParaRPr b="0" lang="en-US" sz="1800" spc="-1" strike="noStrike">
              <a:solidFill>
                <a:srgbClr val="000000"/>
              </a:solidFill>
              <a:uFill>
                <a:solidFill>
                  <a:srgbClr val="ffffff"/>
                </a:solidFill>
              </a:uFill>
              <a:latin typeface="Arial"/>
            </a:endParaRPr>
          </a:p>
        </p:txBody>
      </p:sp>
      <p:sp>
        <p:nvSpPr>
          <p:cNvPr id="90" name="CustomShape 10"/>
          <p:cNvSpPr/>
          <p:nvPr/>
        </p:nvSpPr>
        <p:spPr>
          <a:xfrm>
            <a:off x="5486400" y="1931760"/>
            <a:ext cx="32918040" cy="1714320"/>
          </a:xfrm>
          <a:prstGeom prst="rect">
            <a:avLst/>
          </a:prstGeom>
          <a:noFill/>
          <a:ln>
            <a:noFill/>
          </a:ln>
        </p:spPr>
        <p:style>
          <a:lnRef idx="0"/>
          <a:fillRef idx="0"/>
          <a:effectRef idx="0"/>
          <a:fontRef idx="minor"/>
        </p:style>
        <p:txBody>
          <a:bodyPr lIns="137160" rIns="137160" tIns="137160" bIns="137160" anchor="ctr"/>
          <a:p>
            <a:pPr algn="ctr">
              <a:lnSpc>
                <a:spcPct val="100000"/>
              </a:lnSpc>
            </a:pPr>
            <a:r>
              <a:rPr b="0" lang="en-US" sz="3600" spc="-1" strike="noStrike">
                <a:solidFill>
                  <a:srgbClr val="d3d3d3"/>
                </a:solidFill>
                <a:uFill>
                  <a:solidFill>
                    <a:srgbClr val="ffffff"/>
                  </a:solidFill>
                </a:uFill>
                <a:latin typeface="Calibri"/>
              </a:rPr>
              <a:t>Shurjo Banerjee</a:t>
            </a:r>
            <a:r>
              <a:rPr b="0" lang="en-US" sz="3600" spc="-1" strike="noStrike" baseline="33000">
                <a:solidFill>
                  <a:srgbClr val="d3d3d3"/>
                </a:solidFill>
                <a:uFill>
                  <a:solidFill>
                    <a:srgbClr val="ffffff"/>
                  </a:solidFill>
                </a:uFill>
                <a:latin typeface="Calibri"/>
              </a:rPr>
              <a:t>1</a:t>
            </a:r>
            <a:r>
              <a:rPr b="0" lang="en-US" sz="3600" spc="-1" strike="noStrike">
                <a:solidFill>
                  <a:srgbClr val="d3d3d3"/>
                </a:solidFill>
                <a:uFill>
                  <a:solidFill>
                    <a:srgbClr val="ffffff"/>
                  </a:solidFill>
                </a:uFill>
                <a:latin typeface="Calibri"/>
              </a:rPr>
              <a:t>*, Vikas Dhiman</a:t>
            </a:r>
            <a:r>
              <a:rPr b="0" lang="en-US" sz="3600" spc="-1" strike="noStrike" baseline="33000">
                <a:solidFill>
                  <a:srgbClr val="d3d3d3"/>
                </a:solidFill>
                <a:uFill>
                  <a:solidFill>
                    <a:srgbClr val="ffffff"/>
                  </a:solidFill>
                </a:uFill>
                <a:latin typeface="Calibri"/>
              </a:rPr>
              <a:t>1</a:t>
            </a:r>
            <a:r>
              <a:rPr b="0" lang="en-US" sz="3600" spc="-1" strike="noStrike">
                <a:solidFill>
                  <a:srgbClr val="d3d3d3"/>
                </a:solidFill>
                <a:uFill>
                  <a:solidFill>
                    <a:srgbClr val="ffffff"/>
                  </a:solidFill>
                </a:uFill>
                <a:latin typeface="Calibri"/>
              </a:rPr>
              <a:t>*, Brent Griffin</a:t>
            </a:r>
            <a:r>
              <a:rPr b="0" lang="en-US" sz="3600" spc="-1" strike="noStrike" baseline="33000">
                <a:solidFill>
                  <a:srgbClr val="d3d3d3"/>
                </a:solidFill>
                <a:uFill>
                  <a:solidFill>
                    <a:srgbClr val="ffffff"/>
                  </a:solidFill>
                </a:uFill>
                <a:latin typeface="Calibri"/>
              </a:rPr>
              <a:t>1</a:t>
            </a:r>
            <a:r>
              <a:rPr b="0" lang="en-US" sz="3600" spc="-1" strike="noStrike">
                <a:solidFill>
                  <a:srgbClr val="d3d3d3"/>
                </a:solidFill>
                <a:uFill>
                  <a:solidFill>
                    <a:srgbClr val="ffffff"/>
                  </a:solidFill>
                </a:uFill>
                <a:latin typeface="Calibri"/>
              </a:rPr>
              <a:t>, Jeffrey M. Siskind</a:t>
            </a:r>
            <a:r>
              <a:rPr b="0" lang="en-US" sz="3600" spc="-1" strike="noStrike" baseline="33000">
                <a:solidFill>
                  <a:srgbClr val="d3d3d3"/>
                </a:solidFill>
                <a:uFill>
                  <a:solidFill>
                    <a:srgbClr val="ffffff"/>
                  </a:solidFill>
                </a:uFill>
                <a:latin typeface="Calibri"/>
              </a:rPr>
              <a:t>2 </a:t>
            </a:r>
            <a:r>
              <a:rPr b="0" lang="en-US" sz="3600" spc="-1" strike="noStrike">
                <a:solidFill>
                  <a:srgbClr val="d3d3d3"/>
                </a:solidFill>
                <a:uFill>
                  <a:solidFill>
                    <a:srgbClr val="ffffff"/>
                  </a:solidFill>
                </a:uFill>
                <a:latin typeface="Calibri"/>
              </a:rPr>
              <a:t> and Jason J. Corso</a:t>
            </a:r>
            <a:r>
              <a:rPr b="0" lang="en-US" sz="3600" spc="-1" strike="noStrike" baseline="33000">
                <a:solidFill>
                  <a:srgbClr val="d3d3d3"/>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a:p>
            <a:pPr algn="ctr">
              <a:lnSpc>
                <a:spcPct val="100000"/>
              </a:lnSpc>
            </a:pPr>
            <a:r>
              <a:rPr b="0" lang="en-US" sz="3600" spc="-1" strike="noStrike" baseline="33000">
                <a:solidFill>
                  <a:srgbClr val="d3d3d3"/>
                </a:solidFill>
                <a:uFill>
                  <a:solidFill>
                    <a:srgbClr val="ffffff"/>
                  </a:solidFill>
                </a:uFill>
                <a:latin typeface="Calibri"/>
              </a:rPr>
              <a:t>1</a:t>
            </a:r>
            <a:r>
              <a:rPr b="0" lang="en-US" sz="3600" spc="-1" strike="noStrike">
                <a:solidFill>
                  <a:srgbClr val="d3d3d3"/>
                </a:solidFill>
                <a:uFill>
                  <a:solidFill>
                    <a:srgbClr val="ffffff"/>
                  </a:solidFill>
                </a:uFill>
                <a:latin typeface="Calibri"/>
              </a:rPr>
              <a:t>Electrical Engineering and Computer Science, University of Michigan, Ann Arbor, MI</a:t>
            </a:r>
            <a:endParaRPr b="0" lang="en-US" sz="1800" spc="-1" strike="noStrike">
              <a:solidFill>
                <a:srgbClr val="000000"/>
              </a:solidFill>
              <a:uFill>
                <a:solidFill>
                  <a:srgbClr val="ffffff"/>
                </a:solidFill>
              </a:uFill>
              <a:latin typeface="Arial"/>
            </a:endParaRPr>
          </a:p>
          <a:p>
            <a:pPr algn="ctr">
              <a:lnSpc>
                <a:spcPct val="100000"/>
              </a:lnSpc>
            </a:pPr>
            <a:r>
              <a:rPr b="0" lang="en-US" sz="3600" spc="-1" strike="noStrike" baseline="33000">
                <a:solidFill>
                  <a:srgbClr val="d3d3d3"/>
                </a:solidFill>
                <a:uFill>
                  <a:solidFill>
                    <a:srgbClr val="ffffff"/>
                  </a:solidFill>
                </a:uFill>
                <a:latin typeface="Calibri"/>
              </a:rPr>
              <a:t>2</a:t>
            </a:r>
            <a:r>
              <a:rPr b="0" lang="en-US" sz="3600" spc="-1" strike="noStrike">
                <a:solidFill>
                  <a:srgbClr val="d3d3d3"/>
                </a:solidFill>
                <a:uFill>
                  <a:solidFill>
                    <a:srgbClr val="ffffff"/>
                  </a:solidFill>
                </a:uFill>
                <a:latin typeface="Calibri"/>
              </a:rPr>
              <a:t>Electrical and Computer Engineering, Purdue University, West Lafayette, IN</a:t>
            </a:r>
            <a:endParaRPr b="0" lang="en-US" sz="1800" spc="-1" strike="noStrike">
              <a:solidFill>
                <a:srgbClr val="000000"/>
              </a:solidFill>
              <a:uFill>
                <a:solidFill>
                  <a:srgbClr val="ffffff"/>
                </a:solidFill>
              </a:uFill>
              <a:latin typeface="Arial"/>
            </a:endParaRPr>
          </a:p>
          <a:p>
            <a:pPr algn="ctr">
              <a:lnSpc>
                <a:spcPct val="100000"/>
              </a:lnSpc>
            </a:pPr>
            <a:r>
              <a:rPr b="0" lang="en-US" sz="3600" spc="-1" strike="noStrike" baseline="33000">
                <a:solidFill>
                  <a:srgbClr val="d3d3d3"/>
                </a:solidFill>
                <a:uFill>
                  <a:solidFill>
                    <a:srgbClr val="ffffff"/>
                  </a:solidFill>
                </a:uFill>
                <a:latin typeface="Calibri"/>
              </a:rPr>
              <a:t>1</a:t>
            </a:r>
            <a:r>
              <a:rPr b="0" lang="en-US" sz="2800" spc="-1" strike="noStrike">
                <a:solidFill>
                  <a:srgbClr val="d3d3d3"/>
                </a:solidFill>
                <a:uFill>
                  <a:solidFill>
                    <a:srgbClr val="ffffff"/>
                  </a:solidFill>
                </a:uFill>
                <a:latin typeface="Courier New"/>
              </a:rPr>
              <a:t>{shurjo,dhiman,griffb,</a:t>
            </a:r>
            <a:r>
              <a:rPr b="0" lang="en-US" sz="2800" spc="-1" strike="noStrike">
                <a:solidFill>
                  <a:srgbClr val="d3d3d3"/>
                </a:solidFill>
                <a:uFill>
                  <a:solidFill>
                    <a:srgbClr val="ffffff"/>
                  </a:solidFill>
                </a:uFill>
                <a:latin typeface="Courier New"/>
                <a:hlinkClick r:id="rId3"/>
              </a:rPr>
              <a:t>jjcorso}@umich.edu</a:t>
            </a:r>
            <a:r>
              <a:rPr b="0" lang="en-US" sz="2800" spc="-1" strike="noStrike">
                <a:solidFill>
                  <a:srgbClr val="d3d3d3"/>
                </a:solidFill>
                <a:uFill>
                  <a:solidFill>
                    <a:srgbClr val="ffffff"/>
                  </a:solidFill>
                </a:uFill>
                <a:latin typeface="Courier New"/>
              </a:rPr>
              <a:t>, </a:t>
            </a:r>
            <a:r>
              <a:rPr b="0" lang="en-US" sz="3600" spc="-1" strike="noStrike" baseline="33000">
                <a:solidFill>
                  <a:srgbClr val="d3d3d3"/>
                </a:solidFill>
                <a:uFill>
                  <a:solidFill>
                    <a:srgbClr val="ffffff"/>
                  </a:solidFill>
                </a:uFill>
                <a:latin typeface="Calibri"/>
              </a:rPr>
              <a:t>2</a:t>
            </a:r>
            <a:r>
              <a:rPr b="0" lang="en-US" sz="2800" spc="-1" strike="noStrike">
                <a:solidFill>
                  <a:srgbClr val="d3d3d3"/>
                </a:solidFill>
                <a:uFill>
                  <a:solidFill>
                    <a:srgbClr val="ffffff"/>
                  </a:solidFill>
                </a:uFill>
                <a:latin typeface="Courier New"/>
              </a:rPr>
              <a:t>qobi@purdue.edu</a:t>
            </a:r>
            <a:endParaRPr b="0" lang="en-US" sz="1800" spc="-1" strike="noStrike">
              <a:solidFill>
                <a:srgbClr val="000000"/>
              </a:solidFill>
              <a:uFill>
                <a:solidFill>
                  <a:srgbClr val="ffffff"/>
                </a:solidFill>
              </a:uFill>
              <a:latin typeface="Arial"/>
            </a:endParaRPr>
          </a:p>
        </p:txBody>
      </p:sp>
      <p:pic>
        <p:nvPicPr>
          <p:cNvPr id="91" name="Picture 117" descr=""/>
          <p:cNvPicPr/>
          <p:nvPr/>
        </p:nvPicPr>
        <p:blipFill>
          <a:blip r:embed="rId4"/>
          <a:stretch/>
        </p:blipFill>
        <p:spPr>
          <a:xfrm>
            <a:off x="14844240" y="20053080"/>
            <a:ext cx="13592880" cy="1627200"/>
          </a:xfrm>
          <a:prstGeom prst="rect">
            <a:avLst/>
          </a:prstGeom>
          <a:ln>
            <a:noFill/>
          </a:ln>
        </p:spPr>
      </p:pic>
      <p:sp>
        <p:nvSpPr>
          <p:cNvPr id="92" name="CustomShape 11"/>
          <p:cNvSpPr/>
          <p:nvPr/>
        </p:nvSpPr>
        <p:spPr>
          <a:xfrm>
            <a:off x="14844240" y="30053520"/>
            <a:ext cx="13764240" cy="18057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Fig 2. </a:t>
            </a:r>
            <a:r>
              <a:rPr b="0" lang="en-US" sz="1600" spc="-1" strike="noStrike">
                <a:solidFill>
                  <a:srgbClr val="000000"/>
                </a:solidFill>
                <a:uFill>
                  <a:solidFill>
                    <a:srgbClr val="ffffff"/>
                  </a:solidFill>
                </a:uFill>
                <a:latin typeface="Calibri"/>
              </a:rPr>
              <a:t>We evaluate the Nav-A3C+D_1D_2L algorithm on ten randomly chosen maps  with increasing difficulty. The vertical axis is one of the ten map ID's on which the agent was trained (except for Rnd. Maze) and evaluated. The horizontal axis are the different evaluation metrics. We note that when the goal is static the rewards are consistently higher as compared to randomized goals. With static goals, the metric Distance-inefficiency is close to 1, indicating that the algorithms are able to find the shortest path. However, with random goals, the agents struggle to find the shortest path. From the Latency 1:&gt;1 results we note that the algorithm does well when trained and tested on the same map but fails to generalize to new maps when evaluated on the ability to exploit information about the goal location. Also note that Latency 1:&gt;1 metric for cases of static goals is expected to be close to one because the location of goal is learned at train time.</a:t>
            </a:r>
            <a:endParaRPr b="0" lang="en-US" sz="1800" spc="-1" strike="noStrike">
              <a:solidFill>
                <a:srgbClr val="000000"/>
              </a:solidFill>
              <a:uFill>
                <a:solidFill>
                  <a:srgbClr val="ffffff"/>
                </a:solidFill>
              </a:uFill>
              <a:latin typeface="Arial"/>
            </a:endParaRPr>
          </a:p>
        </p:txBody>
      </p:sp>
      <p:pic>
        <p:nvPicPr>
          <p:cNvPr id="93" name="Picture 74" descr=""/>
          <p:cNvPicPr/>
          <p:nvPr/>
        </p:nvPicPr>
        <p:blipFill>
          <a:blip r:embed="rId5"/>
          <a:stretch/>
        </p:blipFill>
        <p:spPr>
          <a:xfrm>
            <a:off x="30531960" y="13736160"/>
            <a:ext cx="12543120" cy="2332080"/>
          </a:xfrm>
          <a:prstGeom prst="rect">
            <a:avLst/>
          </a:prstGeom>
          <a:ln>
            <a:noFill/>
          </a:ln>
        </p:spPr>
      </p:pic>
      <p:pic>
        <p:nvPicPr>
          <p:cNvPr id="94" name="Picture 75" descr=""/>
          <p:cNvPicPr/>
          <p:nvPr/>
        </p:nvPicPr>
        <p:blipFill>
          <a:blip r:embed="rId6"/>
          <a:stretch/>
        </p:blipFill>
        <p:spPr>
          <a:xfrm>
            <a:off x="30524760" y="11252880"/>
            <a:ext cx="12550680" cy="2321640"/>
          </a:xfrm>
          <a:prstGeom prst="rect">
            <a:avLst/>
          </a:prstGeom>
          <a:ln>
            <a:noFill/>
          </a:ln>
        </p:spPr>
      </p:pic>
      <p:sp>
        <p:nvSpPr>
          <p:cNvPr id="95" name="CustomShape 12"/>
          <p:cNvSpPr/>
          <p:nvPr/>
        </p:nvSpPr>
        <p:spPr>
          <a:xfrm>
            <a:off x="439920" y="4582440"/>
            <a:ext cx="12427200" cy="63864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What does it mean to navigate?</a:t>
            </a:r>
            <a:endParaRPr b="0" lang="en-US" sz="1800" spc="-1" strike="noStrike">
              <a:solidFill>
                <a:srgbClr val="000000"/>
              </a:solidFill>
              <a:uFill>
                <a:solidFill>
                  <a:srgbClr val="ffffff"/>
                </a:solidFill>
              </a:uFill>
              <a:latin typeface="Arial"/>
            </a:endParaRPr>
          </a:p>
        </p:txBody>
      </p:sp>
      <p:pic>
        <p:nvPicPr>
          <p:cNvPr id="96" name="Picture 48" descr=""/>
          <p:cNvPicPr/>
          <p:nvPr/>
        </p:nvPicPr>
        <p:blipFill>
          <a:blip r:embed="rId7"/>
          <a:stretch/>
        </p:blipFill>
        <p:spPr>
          <a:xfrm>
            <a:off x="7727760" y="9218880"/>
            <a:ext cx="3249720" cy="2927520"/>
          </a:xfrm>
          <a:prstGeom prst="rect">
            <a:avLst/>
          </a:prstGeom>
          <a:ln>
            <a:noFill/>
          </a:ln>
        </p:spPr>
      </p:pic>
      <p:sp>
        <p:nvSpPr>
          <p:cNvPr id="97" name="CustomShape 13"/>
          <p:cNvSpPr/>
          <p:nvPr/>
        </p:nvSpPr>
        <p:spPr>
          <a:xfrm>
            <a:off x="762120" y="5492160"/>
            <a:ext cx="11667240" cy="3297240"/>
          </a:xfrm>
          <a:prstGeom prst="wedgeRoundRectCallout">
            <a:avLst>
              <a:gd name="adj1" fmla="val 21373"/>
              <a:gd name="adj2" fmla="val 63707"/>
              <a:gd name="adj3" fmla="val 16667"/>
            </a:avLst>
          </a:prstGeom>
          <a:solidFill>
            <a:schemeClr val="accent1">
              <a:alpha val="67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marL="514440" indent="-514080">
              <a:lnSpc>
                <a:spcPct val="100000"/>
              </a:lnSpc>
              <a:buClr>
                <a:srgbClr val="ffffff"/>
              </a:buClr>
              <a:buFont typeface="StarSymbol"/>
              <a:buAutoNum type="arabicPeriod"/>
            </a:pPr>
            <a:r>
              <a:rPr b="0" lang="en-US" sz="3600" spc="-1" strike="noStrike">
                <a:solidFill>
                  <a:srgbClr val="ffffff"/>
                </a:solidFill>
                <a:uFill>
                  <a:solidFill>
                    <a:srgbClr val="ffffff"/>
                  </a:solidFill>
                </a:uFill>
                <a:latin typeface="Calibri"/>
              </a:rPr>
              <a:t>Where is the Kitchen? (Mapping) </a:t>
            </a:r>
            <a:endParaRPr b="0" lang="en-US" sz="1800" spc="-1" strike="noStrike">
              <a:solidFill>
                <a:srgbClr val="000000"/>
              </a:solidFill>
              <a:uFill>
                <a:solidFill>
                  <a:srgbClr val="ffffff"/>
                </a:solidFill>
              </a:uFill>
              <a:latin typeface="Arial"/>
            </a:endParaRPr>
          </a:p>
          <a:p>
            <a:pPr marL="514440" indent="-514080">
              <a:lnSpc>
                <a:spcPct val="100000"/>
              </a:lnSpc>
              <a:buClr>
                <a:srgbClr val="ffffff"/>
              </a:buClr>
              <a:buFont typeface="StarSymbol"/>
              <a:buAutoNum type="arabicPeriod"/>
            </a:pPr>
            <a:r>
              <a:rPr b="0" lang="en-US" sz="3600" spc="-1" strike="noStrike">
                <a:solidFill>
                  <a:srgbClr val="ffffff"/>
                </a:solidFill>
                <a:uFill>
                  <a:solidFill>
                    <a:srgbClr val="ffffff"/>
                  </a:solidFill>
                </a:uFill>
                <a:latin typeface="Calibri"/>
              </a:rPr>
              <a:t>Where am I relative to Kitchen? (Localization) </a:t>
            </a:r>
            <a:endParaRPr b="0" lang="en-US" sz="1800" spc="-1" strike="noStrike">
              <a:solidFill>
                <a:srgbClr val="000000"/>
              </a:solidFill>
              <a:uFill>
                <a:solidFill>
                  <a:srgbClr val="ffffff"/>
                </a:solidFill>
              </a:uFill>
              <a:latin typeface="Arial"/>
            </a:endParaRPr>
          </a:p>
          <a:p>
            <a:pPr marL="514440" indent="-514080">
              <a:lnSpc>
                <a:spcPct val="100000"/>
              </a:lnSpc>
              <a:buClr>
                <a:srgbClr val="ffffff"/>
              </a:buClr>
              <a:buFont typeface="StarSymbol"/>
              <a:buAutoNum type="arabicPeriod"/>
            </a:pPr>
            <a:r>
              <a:rPr b="0" lang="en-US" sz="3600" spc="-1" strike="noStrike">
                <a:solidFill>
                  <a:srgbClr val="ffffff"/>
                </a:solidFill>
                <a:uFill>
                  <a:solidFill>
                    <a:srgbClr val="ffffff"/>
                  </a:solidFill>
                </a:uFill>
                <a:latin typeface="Calibri"/>
              </a:rPr>
              <a:t>What is the shortest path to Kitchen? (Path-planning) </a:t>
            </a:r>
            <a:endParaRPr b="0" lang="en-US" sz="1800" spc="-1" strike="noStrike">
              <a:solidFill>
                <a:srgbClr val="000000"/>
              </a:solidFill>
              <a:uFill>
                <a:solidFill>
                  <a:srgbClr val="ffffff"/>
                </a:solidFill>
              </a:uFill>
              <a:latin typeface="Arial"/>
            </a:endParaRPr>
          </a:p>
          <a:p>
            <a:pPr marL="514440" indent="-514080">
              <a:lnSpc>
                <a:spcPct val="100000"/>
              </a:lnSpc>
              <a:buClr>
                <a:srgbClr val="ffffff"/>
              </a:buClr>
              <a:buFont typeface="StarSymbol"/>
              <a:buAutoNum type="arabicPeriod"/>
            </a:pPr>
            <a:r>
              <a:rPr b="0" lang="en-US" sz="3600" spc="-1" strike="noStrike">
                <a:solidFill>
                  <a:srgbClr val="ffffff"/>
                </a:solidFill>
                <a:uFill>
                  <a:solidFill>
                    <a:srgbClr val="ffffff"/>
                  </a:solidFill>
                </a:uFill>
                <a:latin typeface="Calibri"/>
              </a:rPr>
              <a:t>How do I execute the shortest path? (Control)</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98" name="CustomShape 14"/>
          <p:cNvSpPr/>
          <p:nvPr/>
        </p:nvSpPr>
        <p:spPr>
          <a:xfrm>
            <a:off x="410400" y="29792520"/>
            <a:ext cx="10332360" cy="68544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000000"/>
                </a:solidFill>
                <a:uFill>
                  <a:solidFill>
                    <a:srgbClr val="ffffff"/>
                  </a:solidFill>
                </a:uFill>
                <a:latin typeface="Calibri"/>
              </a:rPr>
              <a:t>Fig 1. </a:t>
            </a:r>
            <a:r>
              <a:rPr b="0" lang="en-US" sz="2000" spc="-1" strike="noStrike">
                <a:solidFill>
                  <a:srgbClr val="000000"/>
                </a:solidFill>
                <a:uFill>
                  <a:solidFill>
                    <a:srgbClr val="ffffff"/>
                  </a:solidFill>
                </a:uFill>
                <a:latin typeface="Calibri"/>
              </a:rPr>
              <a:t>Screen shots from Deepmind lab environment.</a:t>
            </a:r>
            <a:endParaRPr b="0" lang="en-US" sz="1800" spc="-1" strike="noStrike">
              <a:solidFill>
                <a:srgbClr val="000000"/>
              </a:solidFill>
              <a:uFill>
                <a:solidFill>
                  <a:srgbClr val="ffffff"/>
                </a:solidFill>
              </a:uFill>
              <a:latin typeface="Arial"/>
            </a:endParaRPr>
          </a:p>
        </p:txBody>
      </p:sp>
      <p:sp>
        <p:nvSpPr>
          <p:cNvPr id="99" name="CustomShape 15"/>
          <p:cNvSpPr/>
          <p:nvPr/>
        </p:nvSpPr>
        <p:spPr>
          <a:xfrm>
            <a:off x="410400" y="24837120"/>
            <a:ext cx="12534840" cy="64260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Environment setup</a:t>
            </a:r>
            <a:endParaRPr b="0" lang="en-US" sz="1800" spc="-1" strike="noStrike">
              <a:solidFill>
                <a:srgbClr val="000000"/>
              </a:solidFill>
              <a:uFill>
                <a:solidFill>
                  <a:srgbClr val="ffffff"/>
                </a:solidFill>
              </a:uFill>
              <a:latin typeface="Arial"/>
            </a:endParaRPr>
          </a:p>
        </p:txBody>
      </p:sp>
      <p:pic>
        <p:nvPicPr>
          <p:cNvPr id="100" name="Picture 58" descr=""/>
          <p:cNvPicPr/>
          <p:nvPr/>
        </p:nvPicPr>
        <p:blipFill>
          <a:blip r:embed="rId8"/>
          <a:stretch/>
        </p:blipFill>
        <p:spPr>
          <a:xfrm>
            <a:off x="452880" y="25520040"/>
            <a:ext cx="12461040" cy="4957920"/>
          </a:xfrm>
          <a:prstGeom prst="rect">
            <a:avLst/>
          </a:prstGeom>
          <a:ln w="50760">
            <a:solidFill>
              <a:schemeClr val="accent1">
                <a:lumMod val="75000"/>
              </a:schemeClr>
            </a:solidFill>
            <a:round/>
          </a:ln>
        </p:spPr>
      </p:pic>
      <p:sp>
        <p:nvSpPr>
          <p:cNvPr id="101" name="CustomShape 16"/>
          <p:cNvSpPr/>
          <p:nvPr/>
        </p:nvSpPr>
        <p:spPr>
          <a:xfrm>
            <a:off x="604800" y="14818680"/>
            <a:ext cx="12305520" cy="5730120"/>
          </a:xfrm>
          <a:prstGeom prst="rect">
            <a:avLst/>
          </a:prstGeom>
          <a:solidFill>
            <a:schemeClr val="bg1"/>
          </a:solidFill>
          <a:ln>
            <a:solidFill>
              <a:srgbClr val="1b3049"/>
            </a:solidFill>
            <a:round/>
          </a:ln>
        </p:spPr>
        <p:style>
          <a:lnRef idx="2">
            <a:schemeClr val="accent1">
              <a:shade val="50000"/>
            </a:schemeClr>
          </a:lnRef>
          <a:fillRef idx="1">
            <a:schemeClr val="accent1"/>
          </a:fillRef>
          <a:effectRef idx="0">
            <a:schemeClr val="accent1"/>
          </a:effectRef>
          <a:fontRef idx="minor"/>
        </p:style>
      </p:sp>
      <p:sp>
        <p:nvSpPr>
          <p:cNvPr id="102" name="CustomShape 17"/>
          <p:cNvSpPr/>
          <p:nvPr/>
        </p:nvSpPr>
        <p:spPr>
          <a:xfrm>
            <a:off x="604800" y="13857120"/>
            <a:ext cx="12319920" cy="95688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Learning to navigate (Mirowski et al 2017)</a:t>
            </a:r>
            <a:endParaRPr b="0" lang="en-US" sz="1800" spc="-1" strike="noStrike">
              <a:solidFill>
                <a:srgbClr val="000000"/>
              </a:solidFill>
              <a:uFill>
                <a:solidFill>
                  <a:srgbClr val="ffffff"/>
                </a:solidFill>
              </a:uFill>
              <a:latin typeface="Arial"/>
            </a:endParaRPr>
          </a:p>
        </p:txBody>
      </p:sp>
      <p:pic>
        <p:nvPicPr>
          <p:cNvPr id="103" name="Graphic 2" descr=""/>
          <p:cNvPicPr/>
          <p:nvPr/>
        </p:nvPicPr>
        <p:blipFill>
          <a:blip r:embed="rId9"/>
          <a:stretch/>
        </p:blipFill>
        <p:spPr>
          <a:xfrm>
            <a:off x="1532160" y="14822640"/>
            <a:ext cx="10530000" cy="5571720"/>
          </a:xfrm>
          <a:prstGeom prst="rect">
            <a:avLst/>
          </a:prstGeom>
          <a:ln>
            <a:noFill/>
          </a:ln>
        </p:spPr>
      </p:pic>
      <p:sp>
        <p:nvSpPr>
          <p:cNvPr id="104" name="CustomShape 18"/>
          <p:cNvSpPr/>
          <p:nvPr/>
        </p:nvSpPr>
        <p:spPr>
          <a:xfrm>
            <a:off x="508680" y="20882520"/>
            <a:ext cx="12512160" cy="53028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Do DRL really learns to navigate?</a:t>
            </a:r>
            <a:endParaRPr b="0" lang="en-US" sz="1800" spc="-1" strike="noStrike">
              <a:solidFill>
                <a:srgbClr val="000000"/>
              </a:solidFill>
              <a:uFill>
                <a:solidFill>
                  <a:srgbClr val="ffffff"/>
                </a:solidFill>
              </a:uFill>
              <a:latin typeface="Arial"/>
            </a:endParaRPr>
          </a:p>
        </p:txBody>
      </p:sp>
      <p:sp>
        <p:nvSpPr>
          <p:cNvPr id="105" name="CustomShape 19"/>
          <p:cNvSpPr/>
          <p:nvPr/>
        </p:nvSpPr>
        <p:spPr>
          <a:xfrm>
            <a:off x="492840" y="21432960"/>
            <a:ext cx="12534840" cy="2932200"/>
          </a:xfrm>
          <a:prstGeom prst="rect">
            <a:avLst/>
          </a:prstGeom>
          <a:solidFill>
            <a:schemeClr val="bg1"/>
          </a:solidFill>
          <a:ln w="12600">
            <a:solidFill>
              <a:schemeClr val="accent1">
                <a:lumMod val="75000"/>
              </a:schemeClr>
            </a:solidFill>
            <a:round/>
          </a:ln>
        </p:spPr>
        <p:style>
          <a:lnRef idx="0"/>
          <a:fillRef idx="0"/>
          <a:effectRef idx="0"/>
          <a:fontRef idx="minor"/>
        </p:style>
        <p:txBody>
          <a:bodyPr lIns="137160" rIns="137160" tIns="137160" bIns="137160"/>
          <a:p>
            <a:pPr marL="457200" indent="-456840">
              <a:lnSpc>
                <a:spcPct val="100000"/>
              </a:lnSpc>
              <a:buClr>
                <a:srgbClr val="000000"/>
              </a:buClr>
              <a:buFont typeface="High Tower Text"/>
              <a:buChar char="–"/>
            </a:pPr>
            <a:r>
              <a:rPr b="0" lang="en-US" sz="3200" spc="-1" strike="noStrike">
                <a:solidFill>
                  <a:srgbClr val="000000"/>
                </a:solidFill>
                <a:uFill>
                  <a:solidFill>
                    <a:srgbClr val="ffffff"/>
                  </a:solidFill>
                </a:uFill>
                <a:latin typeface="Calibri"/>
              </a:rPr>
              <a:t>1. Do DRL algorithms perform mapping and path-planning when evaluated on unseen maps?</a:t>
            </a:r>
            <a:endParaRPr b="0" lang="en-US" sz="1800" spc="-1" strike="noStrike">
              <a:solidFill>
                <a:srgbClr val="000000"/>
              </a:solidFill>
              <a:uFill>
                <a:solidFill>
                  <a:srgbClr val="ffffff"/>
                </a:solidFill>
              </a:uFill>
              <a:latin typeface="Arial"/>
            </a:endParaRPr>
          </a:p>
          <a:p>
            <a:pPr marL="457200" indent="-456840">
              <a:lnSpc>
                <a:spcPct val="100000"/>
              </a:lnSpc>
              <a:buClr>
                <a:srgbClr val="000000"/>
              </a:buClr>
              <a:buFont typeface="High Tower Text"/>
              <a:buChar char="–"/>
            </a:pPr>
            <a:r>
              <a:rPr b="0" lang="en-US" sz="3200" spc="-1" strike="noStrike">
                <a:solidFill>
                  <a:srgbClr val="000000"/>
                </a:solidFill>
                <a:uFill>
                  <a:solidFill>
                    <a:srgbClr val="ffffff"/>
                  </a:solidFill>
                </a:uFill>
                <a:latin typeface="Calibri"/>
              </a:rPr>
              <a:t>2. Do DRL algorithms perform shortest path planning when trained and tested on the same maps?</a:t>
            </a:r>
            <a:endParaRPr b="0" lang="en-US" sz="1800" spc="-1" strike="noStrike">
              <a:solidFill>
                <a:srgbClr val="000000"/>
              </a:solidFill>
              <a:uFill>
                <a:solidFill>
                  <a:srgbClr val="ffffff"/>
                </a:solidFill>
              </a:uFill>
              <a:latin typeface="Arial"/>
            </a:endParaRPr>
          </a:p>
          <a:p>
            <a:pPr marL="457200" indent="-456840">
              <a:lnSpc>
                <a:spcPct val="100000"/>
              </a:lnSpc>
              <a:buClr>
                <a:srgbClr val="000000"/>
              </a:buClr>
              <a:buFont typeface="High Tower Text"/>
              <a:buChar char="–"/>
            </a:pPr>
            <a:r>
              <a:rPr b="0" lang="en-US" sz="3200" spc="-1" strike="noStrike">
                <a:solidFill>
                  <a:srgbClr val="000000"/>
                </a:solidFill>
                <a:uFill>
                  <a:solidFill>
                    <a:srgbClr val="ffffff"/>
                  </a:solidFill>
                </a:uFill>
                <a:latin typeface="Calibri"/>
              </a:rPr>
              <a:t>3. If yes, in what cases do they perform shortest path planning?</a:t>
            </a:r>
            <a:endParaRPr b="0" lang="en-US" sz="1800" spc="-1" strike="noStrike">
              <a:solidFill>
                <a:srgbClr val="000000"/>
              </a:solidFill>
              <a:uFill>
                <a:solidFill>
                  <a:srgbClr val="ffffff"/>
                </a:solidFill>
              </a:uFill>
              <a:latin typeface="Arial"/>
            </a:endParaRPr>
          </a:p>
        </p:txBody>
      </p:sp>
      <p:sp>
        <p:nvSpPr>
          <p:cNvPr id="106" name="CustomShape 20"/>
          <p:cNvSpPr/>
          <p:nvPr/>
        </p:nvSpPr>
        <p:spPr>
          <a:xfrm>
            <a:off x="13829400" y="18681480"/>
            <a:ext cx="15544440" cy="62568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Quantitative results</a:t>
            </a:r>
            <a:endParaRPr b="0" lang="en-US" sz="1800" spc="-1" strike="noStrike">
              <a:solidFill>
                <a:srgbClr val="000000"/>
              </a:solidFill>
              <a:uFill>
                <a:solidFill>
                  <a:srgbClr val="ffffff"/>
                </a:solidFill>
              </a:uFill>
              <a:latin typeface="Arial"/>
            </a:endParaRPr>
          </a:p>
        </p:txBody>
      </p:sp>
      <p:sp>
        <p:nvSpPr>
          <p:cNvPr id="107" name="CustomShape 21"/>
          <p:cNvSpPr/>
          <p:nvPr/>
        </p:nvSpPr>
        <p:spPr>
          <a:xfrm>
            <a:off x="30165480" y="10375920"/>
            <a:ext cx="13227840" cy="62568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Attention maps</a:t>
            </a:r>
            <a:endParaRPr b="0" lang="en-US" sz="1800" spc="-1" strike="noStrike">
              <a:solidFill>
                <a:srgbClr val="000000"/>
              </a:solidFill>
              <a:uFill>
                <a:solidFill>
                  <a:srgbClr val="ffffff"/>
                </a:solidFill>
              </a:uFill>
              <a:latin typeface="Arial"/>
            </a:endParaRPr>
          </a:p>
        </p:txBody>
      </p:sp>
      <p:sp>
        <p:nvSpPr>
          <p:cNvPr id="108" name="CustomShape 22"/>
          <p:cNvSpPr/>
          <p:nvPr/>
        </p:nvSpPr>
        <p:spPr>
          <a:xfrm>
            <a:off x="437040" y="30547440"/>
            <a:ext cx="12573720" cy="1808640"/>
          </a:xfrm>
          <a:prstGeom prst="rect">
            <a:avLst/>
          </a:prstGeom>
          <a:solidFill>
            <a:schemeClr val="bg1"/>
          </a:solidFill>
          <a:ln w="12600">
            <a:solidFill>
              <a:schemeClr val="accent1">
                <a:lumMod val="75000"/>
              </a:schemeClr>
            </a:solidFill>
            <a:round/>
          </a:ln>
        </p:spPr>
        <p:style>
          <a:lnRef idx="0"/>
          <a:fillRef idx="0"/>
          <a:effectRef idx="0"/>
          <a:fontRef idx="minor"/>
        </p:style>
        <p:txBody>
          <a:bodyPr lIns="137160" rIns="137160" tIns="137160" bIns="137160"/>
          <a:p>
            <a:pPr>
              <a:lnSpc>
                <a:spcPct val="100000"/>
              </a:lnSpc>
            </a:pPr>
            <a:r>
              <a:rPr b="1" lang="en-US" sz="2400" spc="-1" strike="noStrike">
                <a:solidFill>
                  <a:srgbClr val="000000"/>
                </a:solidFill>
                <a:uFill>
                  <a:solidFill>
                    <a:srgbClr val="ffffff"/>
                  </a:solidFill>
                </a:uFill>
                <a:latin typeface="Arial"/>
              </a:rPr>
              <a:t>Fig 1</a:t>
            </a:r>
            <a:r>
              <a:rPr b="0" lang="en-US" sz="2400" spc="-1" strike="noStrike">
                <a:solidFill>
                  <a:srgbClr val="000000"/>
                </a:solidFill>
                <a:uFill>
                  <a:solidFill>
                    <a:srgbClr val="ffffff"/>
                  </a:solidFill>
                </a:uFill>
                <a:latin typeface="Arial"/>
              </a:rPr>
              <a:t>. The objective is to find goal as many times as possible within an episode of fixed length (1200 steps). After each goal hit, the agent gets respawned at the spawn location which can be random or static. The mazes are randomly generated and the simulation environment of Deepmind Lab [2] is used for implementation.</a:t>
            </a:r>
            <a:endParaRPr b="0" lang="en-US" sz="1800" spc="-1" strike="noStrike">
              <a:solidFill>
                <a:srgbClr val="000000"/>
              </a:solidFill>
              <a:uFill>
                <a:solidFill>
                  <a:srgbClr val="ffffff"/>
                </a:solidFill>
              </a:uFill>
              <a:latin typeface="Arial"/>
            </a:endParaRPr>
          </a:p>
        </p:txBody>
      </p:sp>
      <p:pic>
        <p:nvPicPr>
          <p:cNvPr id="109" name="Picture 63" descr=""/>
          <p:cNvPicPr/>
          <p:nvPr/>
        </p:nvPicPr>
        <p:blipFill>
          <a:blip r:embed="rId10"/>
          <a:stretch/>
        </p:blipFill>
        <p:spPr>
          <a:xfrm>
            <a:off x="14266080" y="5545440"/>
            <a:ext cx="2929680" cy="4989600"/>
          </a:xfrm>
          <a:prstGeom prst="rect">
            <a:avLst/>
          </a:prstGeom>
          <a:ln>
            <a:noFill/>
          </a:ln>
        </p:spPr>
      </p:pic>
      <p:sp>
        <p:nvSpPr>
          <p:cNvPr id="110" name="CustomShape 23"/>
          <p:cNvSpPr/>
          <p:nvPr/>
        </p:nvSpPr>
        <p:spPr>
          <a:xfrm>
            <a:off x="17661960" y="5792040"/>
            <a:ext cx="3063960" cy="4989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rPr>
              <a:t>The model utilized is a modified version of the </a:t>
            </a:r>
            <a:r>
              <a:rPr b="1" lang="en-US" sz="1800" spc="-1" strike="noStrike">
                <a:solidFill>
                  <a:srgbClr val="000000"/>
                </a:solidFill>
                <a:uFill>
                  <a:solidFill>
                    <a:srgbClr val="ffffff"/>
                  </a:solidFill>
                </a:uFill>
                <a:latin typeface="Calibri"/>
              </a:rPr>
              <a:t>NAV-A3C-D1-D2-L</a:t>
            </a:r>
            <a:r>
              <a:rPr b="0" lang="en-US" sz="1800" spc="-1" strike="noStrike">
                <a:solidFill>
                  <a:srgbClr val="000000"/>
                </a:solidFill>
                <a:uFill>
                  <a:solidFill>
                    <a:srgbClr val="ffffff"/>
                  </a:solidFill>
                </a:uFill>
                <a:latin typeface="Calibri"/>
              </a:rPr>
              <a:t> architecture [1].</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Model Inputs:</a:t>
            </a:r>
            <a:endParaRPr b="0" lang="en-US" sz="18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en-US" sz="1800" spc="-1" strike="noStrike">
                <a:solidFill>
                  <a:srgbClr val="000000"/>
                </a:solidFill>
                <a:uFill>
                  <a:solidFill>
                    <a:srgbClr val="ffffff"/>
                  </a:solidFill>
                </a:uFill>
                <a:latin typeface="Calibri"/>
              </a:rPr>
              <a:t> </a:t>
            </a:r>
            <a:r>
              <a:rPr b="0" lang="en-US" sz="1800" spc="-1" strike="noStrike">
                <a:solidFill>
                  <a:srgbClr val="000000"/>
                </a:solidFill>
                <a:uFill>
                  <a:solidFill>
                    <a:srgbClr val="ffffff"/>
                  </a:solidFill>
                </a:uFill>
                <a:latin typeface="Calibri"/>
              </a:rPr>
              <a:t>- RGB monocular view</a:t>
            </a:r>
            <a:endParaRPr b="0" lang="en-US" sz="18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en-US" sz="1800" spc="-1" strike="noStrike">
                <a:solidFill>
                  <a:srgbClr val="000000"/>
                </a:solidFill>
                <a:uFill>
                  <a:solidFill>
                    <a:srgbClr val="ffffff"/>
                  </a:solidFill>
                </a:uFill>
                <a:latin typeface="Calibri"/>
              </a:rPr>
              <a:t> </a:t>
            </a:r>
            <a:r>
              <a:rPr b="0" lang="en-US" sz="1800" spc="-1" strike="noStrike">
                <a:solidFill>
                  <a:srgbClr val="000000"/>
                </a:solidFill>
                <a:uFill>
                  <a:solidFill>
                    <a:srgbClr val="ffffff"/>
                  </a:solidFill>
                </a:uFill>
                <a:latin typeface="Calibri"/>
              </a:rPr>
              <a:t>- previous reward</a:t>
            </a:r>
            <a:endParaRPr b="0" lang="en-US" sz="18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en-US" sz="1800" spc="-1" strike="noStrike">
                <a:solidFill>
                  <a:srgbClr val="000000"/>
                </a:solidFill>
                <a:uFill>
                  <a:solidFill>
                    <a:srgbClr val="ffffff"/>
                  </a:solidFill>
                </a:uFill>
                <a:latin typeface="Calibri"/>
              </a:rPr>
              <a:t> </a:t>
            </a:r>
            <a:r>
              <a:rPr b="0" lang="en-US" sz="1800" spc="-1" strike="noStrike">
                <a:solidFill>
                  <a:srgbClr val="000000"/>
                </a:solidFill>
                <a:uFill>
                  <a:solidFill>
                    <a:srgbClr val="ffffff"/>
                  </a:solidFill>
                </a:uFill>
                <a:latin typeface="Calibri"/>
              </a:rPr>
              <a:t>- previous action</a:t>
            </a:r>
            <a:endParaRPr b="0" lang="en-US" sz="1800" spc="-1" strike="noStrike">
              <a:solidFill>
                <a:srgbClr val="000000"/>
              </a:solidFill>
              <a:uFill>
                <a:solidFill>
                  <a:srgbClr val="ffffff"/>
                </a:solidFill>
              </a:uFill>
              <a:latin typeface="Arial"/>
            </a:endParaRPr>
          </a:p>
          <a:p>
            <a:pPr algn="just">
              <a:lnSpc>
                <a:spcPct val="100000"/>
              </a:lnSpc>
            </a:pPr>
            <a:r>
              <a:rPr b="0" lang="en-US" sz="1800" spc="-1" strike="noStrike">
                <a:solidFill>
                  <a:srgbClr val="000000"/>
                </a:solidFill>
                <a:uFill>
                  <a:solidFill>
                    <a:srgbClr val="ffffff"/>
                  </a:solidFill>
                </a:uFill>
                <a:latin typeface="Calibri"/>
              </a:rPr>
              <a:t>Model Outputs:</a:t>
            </a:r>
            <a:endParaRPr b="0" lang="en-US" sz="18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en-US" sz="1800" spc="-1" strike="noStrike">
                <a:solidFill>
                  <a:srgbClr val="000000"/>
                </a:solidFill>
                <a:uFill>
                  <a:solidFill>
                    <a:srgbClr val="ffffff"/>
                  </a:solidFill>
                </a:uFill>
                <a:latin typeface="Calibri"/>
              </a:rPr>
              <a:t> </a:t>
            </a:r>
            <a:r>
              <a:rPr b="0" lang="en-US" sz="1800" spc="-1" strike="noStrike">
                <a:solidFill>
                  <a:srgbClr val="000000"/>
                </a:solidFill>
                <a:uFill>
                  <a:solidFill>
                    <a:srgbClr val="ffffff"/>
                  </a:solidFill>
                </a:uFill>
                <a:latin typeface="Calibri"/>
              </a:rPr>
              <a:t>- policy</a:t>
            </a:r>
            <a:endParaRPr b="0" lang="en-US" sz="18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en-US" sz="1800" spc="-1" strike="noStrike">
                <a:solidFill>
                  <a:srgbClr val="000000"/>
                </a:solidFill>
                <a:uFill>
                  <a:solidFill>
                    <a:srgbClr val="ffffff"/>
                  </a:solidFill>
                </a:uFill>
                <a:latin typeface="Calibri"/>
              </a:rPr>
              <a:t> </a:t>
            </a:r>
            <a:r>
              <a:rPr b="0" lang="en-US" sz="1800" spc="-1" strike="noStrike">
                <a:solidFill>
                  <a:srgbClr val="000000"/>
                </a:solidFill>
                <a:uFill>
                  <a:solidFill>
                    <a:srgbClr val="ffffff"/>
                  </a:solidFill>
                </a:uFill>
                <a:latin typeface="Calibri"/>
              </a:rPr>
              <a:t>- value function</a:t>
            </a:r>
            <a:endParaRPr b="0" lang="en-US" sz="18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en-US" sz="1800" spc="-1" strike="noStrike">
                <a:solidFill>
                  <a:srgbClr val="000000"/>
                </a:solidFill>
                <a:uFill>
                  <a:solidFill>
                    <a:srgbClr val="ffffff"/>
                  </a:solidFill>
                </a:uFill>
                <a:latin typeface="Calibri"/>
              </a:rPr>
              <a:t>L -   loop closure signal</a:t>
            </a:r>
            <a:endParaRPr b="0" lang="en-US" sz="18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en-US" sz="1800" spc="-1" strike="noStrike">
                <a:solidFill>
                  <a:srgbClr val="000000"/>
                </a:solidFill>
                <a:uFill>
                  <a:solidFill>
                    <a:srgbClr val="ffffff"/>
                  </a:solidFill>
                </a:uFill>
                <a:latin typeface="Calibri"/>
              </a:rPr>
              <a:t> </a:t>
            </a:r>
            <a:r>
              <a:rPr b="0" lang="en-US" sz="1800" spc="-1" strike="noStrike">
                <a:solidFill>
                  <a:srgbClr val="000000"/>
                </a:solidFill>
                <a:uFill>
                  <a:solidFill>
                    <a:srgbClr val="ffffff"/>
                  </a:solidFill>
                </a:uFill>
                <a:latin typeface="Calibri"/>
              </a:rPr>
              <a:t>- depth prediction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11" name="CustomShape 24"/>
          <p:cNvSpPr/>
          <p:nvPr/>
        </p:nvSpPr>
        <p:spPr>
          <a:xfrm>
            <a:off x="17661960" y="5792040"/>
            <a:ext cx="3063960" cy="4989600"/>
          </a:xfrm>
          <a:prstGeom prst="rect">
            <a:avLst/>
          </a:prstGeom>
          <a:blipFill>
            <a:blip r:embed="rId11"/>
            <a:stretch>
              <a:fillRect l="-1583" t="-609" r="0" b="0"/>
            </a:stretch>
          </a:blipFill>
          <a:ln>
            <a:noFill/>
          </a:ln>
        </p:spPr>
        <p:style>
          <a:lnRef idx="0"/>
          <a:fillRef idx="0"/>
          <a:effectRef idx="0"/>
          <a:fontRef idx="minor"/>
        </p:style>
        <p:txBody>
          <a:bodyPr lIns="90000" rIns="90000" tIns="45000" bIns="45000"/>
          <a:p>
            <a:pPr>
              <a:lnSpc>
                <a:spcPct val="100000"/>
              </a:lnSpc>
            </a:pPr>
            <a:r>
              <a:rPr b="0" lang="en-US" sz="64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sp>
        <p:nvSpPr>
          <p:cNvPr id="112" name="CustomShape 25"/>
          <p:cNvSpPr/>
          <p:nvPr/>
        </p:nvSpPr>
        <p:spPr>
          <a:xfrm>
            <a:off x="13834440" y="12401280"/>
            <a:ext cx="15555600" cy="5534280"/>
          </a:xfrm>
          <a:prstGeom prst="rect">
            <a:avLst/>
          </a:prstGeom>
          <a:solidFill>
            <a:schemeClr val="bg1"/>
          </a:solidFill>
          <a:ln w="12600">
            <a:solidFill>
              <a:schemeClr val="accent1">
                <a:lumMod val="75000"/>
              </a:schemeClr>
            </a:solidFill>
            <a:round/>
          </a:ln>
        </p:spPr>
        <p:style>
          <a:lnRef idx="0"/>
          <a:fillRef idx="0"/>
          <a:effectRef idx="0"/>
          <a:fontRef idx="minor"/>
        </p:style>
        <p:txBody>
          <a:bodyPr lIns="137160" rIns="137160" tIns="137160" bIns="137160"/>
          <a:p>
            <a:pPr>
              <a:lnSpc>
                <a:spcPct val="100000"/>
              </a:lnSpc>
            </a:pPr>
            <a:r>
              <a:rPr b="0" lang="en-US" sz="2000" spc="-1" strike="noStrike">
                <a:solidFill>
                  <a:srgbClr val="000000"/>
                </a:solidFill>
                <a:uFill>
                  <a:solidFill>
                    <a:srgbClr val="ffffff"/>
                  </a:solidFill>
                </a:uFill>
                <a:latin typeface="Calibri"/>
              </a:rPr>
              <a:t>We randomly generate 1000 training maps and 100 testing maps for our experiments. We perform systematic experiments with increasing difficulty.</a:t>
            </a:r>
            <a:endParaRPr b="0" lang="en-US" sz="1800" spc="-1" strike="noStrike">
              <a:solidFill>
                <a:srgbClr val="000000"/>
              </a:solidFill>
              <a:uFill>
                <a:solidFill>
                  <a:srgbClr val="ffffff"/>
                </a:solidFill>
              </a:uFill>
              <a:latin typeface="Arial"/>
            </a:endParaRPr>
          </a:p>
        </p:txBody>
      </p:sp>
      <p:sp>
        <p:nvSpPr>
          <p:cNvPr id="113" name="CustomShape 26"/>
          <p:cNvSpPr/>
          <p:nvPr/>
        </p:nvSpPr>
        <p:spPr>
          <a:xfrm>
            <a:off x="21440160" y="5168880"/>
            <a:ext cx="7916760" cy="5976720"/>
          </a:xfrm>
          <a:prstGeom prst="rect">
            <a:avLst/>
          </a:prstGeom>
          <a:solidFill>
            <a:schemeClr val="bg1"/>
          </a:solidFill>
          <a:ln>
            <a:solidFill>
              <a:srgbClr val="1b3049"/>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600" spc="-1" strike="noStrike">
                <a:solidFill>
                  <a:srgbClr val="000000"/>
                </a:solidFill>
                <a:uFill>
                  <a:solidFill>
                    <a:srgbClr val="ffffff"/>
                  </a:solidFill>
                </a:uFill>
                <a:latin typeface="Calibri"/>
              </a:rPr>
              <a:t>We repeat all evaluations over 100 episodes and report the average and standard deviation on the following metrics</a:t>
            </a:r>
            <a:endParaRPr b="0" lang="en-US"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rabicPeriod"/>
            </a:pPr>
            <a:r>
              <a:rPr b="1" lang="en-US" sz="1600" spc="-1" strike="noStrike">
                <a:solidFill>
                  <a:srgbClr val="000000"/>
                </a:solidFill>
                <a:uFill>
                  <a:solidFill>
                    <a:srgbClr val="ffffff"/>
                  </a:solidFill>
                </a:uFill>
                <a:latin typeface="Calibri"/>
              </a:rPr>
              <a:t>Rewards </a:t>
            </a:r>
            <a:r>
              <a:rPr b="0" lang="en-US" sz="1600" spc="-1" strike="noStrike">
                <a:solidFill>
                  <a:srgbClr val="000000"/>
                </a:solidFill>
                <a:uFill>
                  <a:solidFill>
                    <a:srgbClr val="ffffff"/>
                  </a:solidFill>
                </a:uFill>
                <a:latin typeface="Calibri"/>
              </a:rPr>
              <a:t>is the total reward collected over an episode.</a:t>
            </a:r>
            <a:endParaRPr b="0" lang="en-US"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rabicPeriod"/>
            </a:pPr>
            <a:r>
              <a:rPr b="1" lang="en-US" sz="1600" spc="-1" strike="noStrike">
                <a:solidFill>
                  <a:srgbClr val="000000"/>
                </a:solidFill>
                <a:uFill>
                  <a:solidFill>
                    <a:srgbClr val="ffffff"/>
                  </a:solidFill>
                </a:uFill>
                <a:latin typeface="Calibri"/>
              </a:rPr>
              <a:t>Latency  1:&gt;1  </a:t>
            </a:r>
            <a:r>
              <a:rPr b="0" lang="en-US" sz="1600" spc="-1" strike="noStrike">
                <a:solidFill>
                  <a:srgbClr val="000000"/>
                </a:solidFill>
                <a:uFill>
                  <a:solidFill>
                    <a:srgbClr val="ffffff"/>
                  </a:solidFill>
                </a:uFill>
                <a:latin typeface="Calibri"/>
              </a:rPr>
              <a:t>=</a:t>
            </a:r>
            <a:r>
              <a:rPr b="1" lang="en-US" sz="16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The metric is a measure of how efficiently the agent exploits map information to find a shorter path once the goal location is known. If this ratio is greater than 1, the agent is doing better than random exploration and the higher the value, the better its map-exploitation ability..</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3. </a:t>
            </a:r>
            <a:r>
              <a:rPr b="1" lang="en-US" sz="1600" spc="-1" strike="noStrike">
                <a:solidFill>
                  <a:srgbClr val="000000"/>
                </a:solidFill>
                <a:uFill>
                  <a:solidFill>
                    <a:srgbClr val="ffffff"/>
                  </a:solidFill>
                </a:uFill>
                <a:latin typeface="Calibri"/>
              </a:rPr>
              <a:t>Distance-inefficiency</a:t>
            </a:r>
            <a:r>
              <a:rPr b="0" lang="en-US" sz="1600" spc="-1" strike="noStrike">
                <a:solidFill>
                  <a:srgbClr val="000000"/>
                </a:solidFill>
                <a:uFill>
                  <a:solidFill>
                    <a:srgbClr val="ffffff"/>
                  </a:solidFill>
                </a:uFill>
                <a:latin typeface="Calibri"/>
              </a:rPr>
              <a:t> = </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We ignore the exploration cycle for this metric as the agent must first find the goal before it can traverse the shortest path to it. Note that the shortest distance between the spawn and goal locations is computed in the top-down block world perspective and hence is only an approximation.</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While the Latency 1:&gt;1 measures the factor by which the planned path to the goal is shorter than the exploration path, the Distance-inefficiency measures the length of this path with respect to the shortest possible path. </a:t>
            </a:r>
            <a:endParaRPr b="0" lang="en-US" sz="1800" spc="-1" strike="noStrike">
              <a:solidFill>
                <a:srgbClr val="000000"/>
              </a:solidFill>
              <a:uFill>
                <a:solidFill>
                  <a:srgbClr val="ffffff"/>
                </a:solidFill>
              </a:uFill>
              <a:latin typeface="Arial"/>
            </a:endParaRPr>
          </a:p>
        </p:txBody>
      </p:sp>
      <p:sp>
        <p:nvSpPr>
          <p:cNvPr id="114" name="CustomShape 27"/>
          <p:cNvSpPr/>
          <p:nvPr/>
        </p:nvSpPr>
        <p:spPr>
          <a:xfrm>
            <a:off x="21440160" y="5168880"/>
            <a:ext cx="7916760" cy="5976720"/>
          </a:xfrm>
          <a:prstGeom prst="rect">
            <a:avLst/>
          </a:prstGeom>
          <a:blipFill>
            <a:blip r:embed="rId12"/>
            <a:stretch>
              <a:fillRect l="-226" t="0" r="0" b="0"/>
            </a:stretch>
          </a:blipFill>
          <a:ln>
            <a:solidFill>
              <a:srgbClr val="1b3049"/>
            </a:solidFill>
          </a:ln>
        </p:spPr>
        <p:style>
          <a:lnRef idx="0"/>
          <a:fillRef idx="0"/>
          <a:effectRef idx="0"/>
          <a:fontRef idx="minor"/>
        </p:style>
        <p:txBody>
          <a:bodyPr lIns="90000" rIns="90000" tIns="45000" bIns="45000"/>
          <a:p>
            <a:pPr>
              <a:lnSpc>
                <a:spcPct val="100000"/>
              </a:lnSpc>
            </a:pPr>
            <a:r>
              <a:rPr b="0" lang="en-US" sz="64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sp>
        <p:nvSpPr>
          <p:cNvPr id="115" name="CustomShape 28"/>
          <p:cNvSpPr/>
          <p:nvPr/>
        </p:nvSpPr>
        <p:spPr>
          <a:xfrm>
            <a:off x="21402000" y="4501440"/>
            <a:ext cx="7958880" cy="68544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Evaluation metrics</a:t>
            </a:r>
            <a:endParaRPr b="0" lang="en-US" sz="1800" spc="-1" strike="noStrike">
              <a:solidFill>
                <a:srgbClr val="000000"/>
              </a:solidFill>
              <a:uFill>
                <a:solidFill>
                  <a:srgbClr val="ffffff"/>
                </a:solidFill>
              </a:uFill>
              <a:latin typeface="Arial"/>
            </a:endParaRPr>
          </a:p>
        </p:txBody>
      </p:sp>
      <p:sp>
        <p:nvSpPr>
          <p:cNvPr id="116" name="CustomShape 29"/>
          <p:cNvSpPr/>
          <p:nvPr/>
        </p:nvSpPr>
        <p:spPr>
          <a:xfrm>
            <a:off x="13868280" y="11775240"/>
            <a:ext cx="15544440" cy="62568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The DRL Navigation Challenge</a:t>
            </a:r>
            <a:endParaRPr b="0" lang="en-US" sz="1800" spc="-1" strike="noStrike">
              <a:solidFill>
                <a:srgbClr val="000000"/>
              </a:solidFill>
              <a:uFill>
                <a:solidFill>
                  <a:srgbClr val="ffffff"/>
                </a:solidFill>
              </a:uFill>
              <a:latin typeface="Arial"/>
            </a:endParaRPr>
          </a:p>
        </p:txBody>
      </p:sp>
      <p:sp>
        <p:nvSpPr>
          <p:cNvPr id="117" name="CustomShape 30"/>
          <p:cNvSpPr/>
          <p:nvPr/>
        </p:nvSpPr>
        <p:spPr>
          <a:xfrm>
            <a:off x="30171960" y="25793280"/>
            <a:ext cx="13276080" cy="1799280"/>
          </a:xfrm>
          <a:prstGeom prst="rect">
            <a:avLst/>
          </a:prstGeom>
          <a:solidFill>
            <a:schemeClr val="bg1"/>
          </a:solidFill>
          <a:ln w="12600">
            <a:solidFill>
              <a:schemeClr val="accent1">
                <a:lumMod val="75000"/>
              </a:schemeClr>
            </a:solidFill>
            <a:round/>
          </a:ln>
        </p:spPr>
        <p:style>
          <a:lnRef idx="0"/>
          <a:fillRef idx="0"/>
          <a:effectRef idx="0"/>
          <a:fontRef idx="minor"/>
        </p:style>
        <p:txBody>
          <a:bodyPr lIns="457200" rIns="457200" tIns="137160" bIns="137160"/>
          <a:p>
            <a:pPr algn="just">
              <a:lnSpc>
                <a:spcPct val="100000"/>
              </a:lnSpc>
            </a:pPr>
            <a:r>
              <a:rPr b="0" lang="en-US" sz="2000" spc="-1" strike="noStrike">
                <a:solidFill>
                  <a:srgbClr val="000000"/>
                </a:solidFill>
                <a:uFill>
                  <a:solidFill>
                    <a:srgbClr val="ffffff"/>
                  </a:solidFill>
                </a:uFill>
                <a:latin typeface="Calibri"/>
              </a:rPr>
              <a:t>1. To answer the do DRL-based navigation algorithms really ``learn to navigate‘’?  Our results answer this question negatively. </a:t>
            </a:r>
            <a:endParaRPr b="0" lang="en-US" sz="1800" spc="-1" strike="noStrike">
              <a:solidFill>
                <a:srgbClr val="000000"/>
              </a:solidFill>
              <a:uFill>
                <a:solidFill>
                  <a:srgbClr val="ffffff"/>
                </a:solidFill>
              </a:uFill>
              <a:latin typeface="Arial"/>
            </a:endParaRPr>
          </a:p>
          <a:p>
            <a:pPr algn="just">
              <a:lnSpc>
                <a:spcPct val="100000"/>
              </a:lnSpc>
            </a:pPr>
            <a:r>
              <a:rPr b="0" lang="en-US" sz="2000" spc="-1" strike="noStrike">
                <a:solidFill>
                  <a:srgbClr val="000000"/>
                </a:solidFill>
                <a:uFill>
                  <a:solidFill>
                    <a:srgbClr val="ffffff"/>
                  </a:solidFill>
                </a:uFill>
                <a:latin typeface="Calibri"/>
              </a:rPr>
              <a:t>2. At best, we can say that DRL-based algorithms learn to navigate in the training environment, rather than learning any general techniques of navigation which is what classical mapping and path planning algorithms provide.</a:t>
            </a:r>
            <a:endParaRPr b="0" lang="en-US" sz="1800" spc="-1" strike="noStrike">
              <a:solidFill>
                <a:srgbClr val="000000"/>
              </a:solidFill>
              <a:uFill>
                <a:solidFill>
                  <a:srgbClr val="ffffff"/>
                </a:solidFill>
              </a:uFill>
              <a:latin typeface="Arial"/>
            </a:endParaRPr>
          </a:p>
          <a:p>
            <a:pPr marL="465120" indent="-464760" algn="just">
              <a:lnSpc>
                <a:spcPct val="100000"/>
              </a:lnSpc>
            </a:pPr>
            <a:endParaRPr b="0" lang="en-US" sz="1800" spc="-1" strike="noStrike">
              <a:solidFill>
                <a:srgbClr val="000000"/>
              </a:solidFill>
              <a:uFill>
                <a:solidFill>
                  <a:srgbClr val="ffffff"/>
                </a:solidFill>
              </a:uFill>
              <a:latin typeface="Arial"/>
            </a:endParaRPr>
          </a:p>
        </p:txBody>
      </p:sp>
      <p:sp>
        <p:nvSpPr>
          <p:cNvPr id="118" name="CustomShape 31"/>
          <p:cNvSpPr/>
          <p:nvPr/>
        </p:nvSpPr>
        <p:spPr>
          <a:xfrm>
            <a:off x="30171960" y="25137720"/>
            <a:ext cx="13276080" cy="63360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Conclusions</a:t>
            </a:r>
            <a:endParaRPr b="0" lang="en-US" sz="1800" spc="-1" strike="noStrike">
              <a:solidFill>
                <a:srgbClr val="000000"/>
              </a:solidFill>
              <a:uFill>
                <a:solidFill>
                  <a:srgbClr val="ffffff"/>
                </a:solidFill>
              </a:uFill>
              <a:latin typeface="Arial"/>
            </a:endParaRPr>
          </a:p>
        </p:txBody>
      </p:sp>
      <p:pic>
        <p:nvPicPr>
          <p:cNvPr id="119" name="Graphic 12" descr=""/>
          <p:cNvPicPr/>
          <p:nvPr/>
        </p:nvPicPr>
        <p:blipFill>
          <a:blip r:embed="rId13"/>
          <a:stretch/>
        </p:blipFill>
        <p:spPr>
          <a:xfrm>
            <a:off x="14758560" y="22147560"/>
            <a:ext cx="13764240" cy="7223040"/>
          </a:xfrm>
          <a:prstGeom prst="rect">
            <a:avLst/>
          </a:prstGeom>
          <a:ln>
            <a:noFill/>
          </a:ln>
        </p:spPr>
      </p:pic>
      <p:sp>
        <p:nvSpPr>
          <p:cNvPr id="120" name="CustomShape 32"/>
          <p:cNvSpPr/>
          <p:nvPr/>
        </p:nvSpPr>
        <p:spPr>
          <a:xfrm>
            <a:off x="30165480" y="5002920"/>
            <a:ext cx="13245840" cy="5116680"/>
          </a:xfrm>
          <a:prstGeom prst="rect">
            <a:avLst/>
          </a:prstGeom>
          <a:solidFill>
            <a:schemeClr val="bg1"/>
          </a:solidFill>
          <a:ln w="12600">
            <a:solidFill>
              <a:schemeClr val="accent1">
                <a:lumMod val="75000"/>
              </a:schemeClr>
            </a:solidFill>
            <a:round/>
          </a:ln>
        </p:spPr>
        <p:style>
          <a:lnRef idx="0"/>
          <a:fillRef idx="0"/>
          <a:effectRef idx="0"/>
          <a:fontRef idx="minor"/>
        </p:style>
      </p:sp>
      <p:sp>
        <p:nvSpPr>
          <p:cNvPr id="121" name="CustomShape 33"/>
          <p:cNvSpPr/>
          <p:nvPr/>
        </p:nvSpPr>
        <p:spPr>
          <a:xfrm>
            <a:off x="30165480" y="4506120"/>
            <a:ext cx="13276080" cy="50508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Unseen maps and effects of apples and texture</a:t>
            </a:r>
            <a:endParaRPr b="0" lang="en-US" sz="1800" spc="-1" strike="noStrike">
              <a:solidFill>
                <a:srgbClr val="000000"/>
              </a:solidFill>
              <a:uFill>
                <a:solidFill>
                  <a:srgbClr val="ffffff"/>
                </a:solidFill>
              </a:uFill>
              <a:latin typeface="Arial"/>
            </a:endParaRPr>
          </a:p>
        </p:txBody>
      </p:sp>
      <p:pic>
        <p:nvPicPr>
          <p:cNvPr id="122" name="Graphic 15" descr=""/>
          <p:cNvPicPr/>
          <p:nvPr/>
        </p:nvPicPr>
        <p:blipFill>
          <a:blip r:embed="rId14"/>
          <a:stretch/>
        </p:blipFill>
        <p:spPr>
          <a:xfrm>
            <a:off x="31214160" y="5281560"/>
            <a:ext cx="11385720" cy="3522600"/>
          </a:xfrm>
          <a:prstGeom prst="rect">
            <a:avLst/>
          </a:prstGeom>
          <a:ln>
            <a:noFill/>
          </a:ln>
        </p:spPr>
      </p:pic>
      <p:sp>
        <p:nvSpPr>
          <p:cNvPr id="123" name="CustomShape 34"/>
          <p:cNvSpPr/>
          <p:nvPr/>
        </p:nvSpPr>
        <p:spPr>
          <a:xfrm>
            <a:off x="14266080" y="13312440"/>
            <a:ext cx="6905520" cy="4071240"/>
          </a:xfrm>
          <a:prstGeom prst="rect">
            <a:avLst/>
          </a:prstGeom>
          <a:noFill/>
          <a:ln>
            <a:noFill/>
          </a:ln>
        </p:spPr>
        <p:style>
          <a:lnRef idx="0"/>
          <a:fillRef idx="0"/>
          <a:effectRef idx="0"/>
          <a:fontRef idx="minor"/>
        </p:style>
        <p:txBody>
          <a:bodyPr lIns="90000" rIns="90000" tIns="45000" bIns="45000"/>
          <a:p>
            <a:pPr marL="514440" indent="-514080">
              <a:lnSpc>
                <a:spcPct val="100000"/>
              </a:lnSpc>
              <a:buClr>
                <a:srgbClr val="000000"/>
              </a:buClr>
              <a:buFont typeface="StarSymbol"/>
              <a:buAutoNum type="arabicPeriod"/>
            </a:pPr>
            <a:r>
              <a:rPr b="1" lang="en-US" sz="2000" spc="-1" strike="noStrike">
                <a:solidFill>
                  <a:srgbClr val="000000"/>
                </a:solidFill>
                <a:uFill>
                  <a:solidFill>
                    <a:srgbClr val="ffffff"/>
                  </a:solidFill>
                </a:uFill>
                <a:latin typeface="Calibri"/>
              </a:rPr>
              <a:t>Static goal, static spawn, static maze.</a:t>
            </a:r>
            <a:r>
              <a:rPr b="0" lang="en-US" sz="2000" spc="-1" strike="noStrike">
                <a:solidFill>
                  <a:srgbClr val="000000"/>
                </a:solidFill>
                <a:uFill>
                  <a:solidFill>
                    <a:srgbClr val="ffffff"/>
                  </a:solidFill>
                </a:uFill>
                <a:latin typeface="Calibri"/>
              </a:rPr>
              <a:t> All three goal location, spawn location and maze are static during training and testing.</a:t>
            </a:r>
            <a:endParaRPr b="0" lang="en-US" sz="1800" spc="-1" strike="noStrike">
              <a:solidFill>
                <a:srgbClr val="000000"/>
              </a:solidFill>
              <a:uFill>
                <a:solidFill>
                  <a:srgbClr val="ffffff"/>
                </a:solidFill>
              </a:uFill>
              <a:latin typeface="Arial"/>
            </a:endParaRPr>
          </a:p>
          <a:p>
            <a:pPr marL="514440" indent="-514080">
              <a:lnSpc>
                <a:spcPct val="100000"/>
              </a:lnSpc>
              <a:buClr>
                <a:srgbClr val="000000"/>
              </a:buClr>
              <a:buFont typeface="StarSymbol"/>
              <a:buAutoNum type="arabicPeriod"/>
            </a:pPr>
            <a:r>
              <a:rPr b="1" lang="en-US" sz="2000" spc="-1" strike="noStrike">
                <a:solidFill>
                  <a:srgbClr val="000000"/>
                </a:solidFill>
                <a:uFill>
                  <a:solidFill>
                    <a:srgbClr val="ffffff"/>
                  </a:solidFill>
                </a:uFill>
                <a:latin typeface="Calibri"/>
              </a:rPr>
              <a:t>Static goal, random spawn, static maze. </a:t>
            </a:r>
            <a:r>
              <a:rPr b="0" lang="en-US" sz="2000" spc="-1" strike="noStrike">
                <a:solidFill>
                  <a:srgbClr val="000000"/>
                </a:solidFill>
                <a:uFill>
                  <a:solidFill>
                    <a:srgbClr val="ffffff"/>
                  </a:solidFill>
                </a:uFill>
                <a:latin typeface="Calibri"/>
              </a:rPr>
              <a:t>This problem is more difficult than previous case because the agent must find an optimal policy to the goal from each possible starting point in the maze. The spawn location is different for each spawn during an episode. </a:t>
            </a:r>
            <a:endParaRPr b="0" lang="en-US" sz="1800" spc="-1" strike="noStrike">
              <a:solidFill>
                <a:srgbClr val="000000"/>
              </a:solidFill>
              <a:uFill>
                <a:solidFill>
                  <a:srgbClr val="ffffff"/>
                </a:solidFill>
              </a:uFill>
              <a:latin typeface="Arial"/>
            </a:endParaRPr>
          </a:p>
          <a:p>
            <a:pPr marL="514440" indent="-514080">
              <a:lnSpc>
                <a:spcPct val="100000"/>
              </a:lnSpc>
              <a:buClr>
                <a:srgbClr val="000000"/>
              </a:buClr>
              <a:buFont typeface="StarSymbol"/>
              <a:buAutoNum type="arabicPeriod"/>
            </a:pPr>
            <a:r>
              <a:rPr b="0" lang="en-US" sz="2000" spc="-1" strike="noStrike">
                <a:solidFill>
                  <a:srgbClr val="000000"/>
                </a:solidFill>
                <a:uFill>
                  <a:solidFill>
                    <a:srgbClr val="ffffff"/>
                  </a:solidFill>
                </a:uFill>
                <a:latin typeface="Calibri"/>
              </a:rPr>
              <a:t>3. </a:t>
            </a:r>
            <a:r>
              <a:rPr b="1" lang="en-US" sz="2000" spc="-1" strike="noStrike">
                <a:solidFill>
                  <a:srgbClr val="000000"/>
                </a:solidFill>
                <a:uFill>
                  <a:solidFill>
                    <a:srgbClr val="ffffff"/>
                  </a:solidFill>
                </a:uFill>
                <a:latin typeface="Calibri"/>
              </a:rPr>
              <a:t>Random goal, static spawn, static maze.</a:t>
            </a:r>
            <a:r>
              <a:rPr b="0" lang="en-US" sz="2000" spc="-1" strike="noStrike">
                <a:solidFill>
                  <a:srgbClr val="000000"/>
                </a:solidFill>
                <a:uFill>
                  <a:solidFill>
                    <a:srgbClr val="ffffff"/>
                  </a:solidFill>
                </a:uFill>
                <a:latin typeface="Calibri"/>
              </a:rPr>
              <a:t> We choose a random goal location for each episode, but the goal location stays constant throughout an episode. The agent can perform well on this experiment by remembering the goal</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24" name="CustomShape 35"/>
          <p:cNvSpPr/>
          <p:nvPr/>
        </p:nvSpPr>
        <p:spPr>
          <a:xfrm>
            <a:off x="21640680" y="13312440"/>
            <a:ext cx="7086240" cy="4289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rPr>
              <a:t>location after it has been discovered and exploiting the information to revisit the goal faster. </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rPr>
              <a:t>4. </a:t>
            </a:r>
            <a:r>
              <a:rPr b="1" lang="en-US" sz="2000" spc="-1" strike="noStrike">
                <a:solidFill>
                  <a:srgbClr val="000000"/>
                </a:solidFill>
                <a:uFill>
                  <a:solidFill>
                    <a:srgbClr val="ffffff"/>
                  </a:solidFill>
                </a:uFill>
                <a:latin typeface="Calibri"/>
              </a:rPr>
              <a:t>Random goal, random spawn, static maze. </a:t>
            </a:r>
            <a:r>
              <a:rPr b="0" lang="en-US" sz="2000" spc="-1" strike="noStrike">
                <a:solidFill>
                  <a:srgbClr val="000000"/>
                </a:solidFill>
                <a:uFill>
                  <a:solidFill>
                    <a:srgbClr val="ffffff"/>
                  </a:solidFill>
                </a:uFill>
                <a:latin typeface="Calibri"/>
              </a:rPr>
              <a:t>This is the problem that is addressed by Mirowski et al (2017) with limited success. They evaluate this case on two maps and report Latency 1:&gt;1 to be greater than 1 in one of the two maps. We evaluate the same metric on ten other maps.</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rPr>
              <a:t>5. </a:t>
            </a:r>
            <a:r>
              <a:rPr b="1" lang="en-US" sz="2000" spc="-1" strike="noStrike">
                <a:solidFill>
                  <a:srgbClr val="000000"/>
                </a:solidFill>
                <a:uFill>
                  <a:solidFill>
                    <a:srgbClr val="ffffff"/>
                  </a:solidFill>
                </a:uFill>
                <a:latin typeface="Calibri"/>
              </a:rPr>
              <a:t>Random goal, random spawn, random maze. </a:t>
            </a:r>
            <a:r>
              <a:rPr b="0" lang="en-US" sz="2000" spc="-1" strike="noStrike">
                <a:solidFill>
                  <a:srgbClr val="000000"/>
                </a:solidFill>
                <a:uFill>
                  <a:solidFill>
                    <a:srgbClr val="ffffff"/>
                  </a:solidFill>
                </a:uFill>
                <a:latin typeface="Calibri"/>
              </a:rPr>
              <a:t>We test DRL algorithms on unseen maps like other machine learning algorithms. </a:t>
            </a:r>
            <a:endParaRPr b="0" lang="en-US" sz="1800" spc="-1" strike="noStrike">
              <a:solidFill>
                <a:srgbClr val="000000"/>
              </a:solidFill>
              <a:uFill>
                <a:solidFill>
                  <a:srgbClr val="ffffff"/>
                </a:solidFill>
              </a:uFill>
              <a:latin typeface="Arial"/>
            </a:endParaRPr>
          </a:p>
        </p:txBody>
      </p:sp>
      <p:sp>
        <p:nvSpPr>
          <p:cNvPr id="125" name="CustomShape 36"/>
          <p:cNvSpPr/>
          <p:nvPr/>
        </p:nvSpPr>
        <p:spPr>
          <a:xfrm>
            <a:off x="30147840" y="18375840"/>
            <a:ext cx="13258440" cy="6473880"/>
          </a:xfrm>
          <a:prstGeom prst="rect">
            <a:avLst/>
          </a:prstGeom>
          <a:solidFill>
            <a:schemeClr val="bg1"/>
          </a:solidFill>
          <a:ln w="12600">
            <a:solidFill>
              <a:schemeClr val="accent1">
                <a:lumMod val="75000"/>
              </a:schemeClr>
            </a:solidFill>
            <a:round/>
          </a:ln>
        </p:spPr>
        <p:style>
          <a:lnRef idx="0"/>
          <a:fillRef idx="0"/>
          <a:effectRef idx="0"/>
          <a:fontRef idx="minor"/>
        </p:style>
      </p:sp>
      <p:pic>
        <p:nvPicPr>
          <p:cNvPr id="126" name="Picture 22" descr=""/>
          <p:cNvPicPr/>
          <p:nvPr/>
        </p:nvPicPr>
        <p:blipFill>
          <a:blip r:embed="rId15"/>
          <a:stretch/>
        </p:blipFill>
        <p:spPr>
          <a:xfrm>
            <a:off x="30466800" y="21642120"/>
            <a:ext cx="12620160" cy="1408320"/>
          </a:xfrm>
          <a:prstGeom prst="rect">
            <a:avLst/>
          </a:prstGeom>
          <a:ln>
            <a:noFill/>
          </a:ln>
        </p:spPr>
      </p:pic>
      <p:pic>
        <p:nvPicPr>
          <p:cNvPr id="127" name="Picture 23" descr=""/>
          <p:cNvPicPr/>
          <p:nvPr/>
        </p:nvPicPr>
        <p:blipFill>
          <a:blip r:embed="rId16"/>
          <a:stretch/>
        </p:blipFill>
        <p:spPr>
          <a:xfrm>
            <a:off x="30466800" y="18631800"/>
            <a:ext cx="12620160" cy="1283040"/>
          </a:xfrm>
          <a:prstGeom prst="rect">
            <a:avLst/>
          </a:prstGeom>
          <a:ln>
            <a:noFill/>
          </a:ln>
        </p:spPr>
      </p:pic>
      <p:pic>
        <p:nvPicPr>
          <p:cNvPr id="128" name="Picture 25" descr=""/>
          <p:cNvPicPr/>
          <p:nvPr/>
        </p:nvPicPr>
        <p:blipFill>
          <a:blip r:embed="rId17"/>
          <a:stretch/>
        </p:blipFill>
        <p:spPr>
          <a:xfrm>
            <a:off x="30466800" y="20053440"/>
            <a:ext cx="12620160" cy="1408320"/>
          </a:xfrm>
          <a:prstGeom prst="rect">
            <a:avLst/>
          </a:prstGeom>
          <a:ln>
            <a:noFill/>
          </a:ln>
        </p:spPr>
      </p:pic>
      <p:sp>
        <p:nvSpPr>
          <p:cNvPr id="129" name="CustomShape 37"/>
          <p:cNvSpPr/>
          <p:nvPr/>
        </p:nvSpPr>
        <p:spPr>
          <a:xfrm>
            <a:off x="30147840" y="17896680"/>
            <a:ext cx="13258440" cy="47880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Qualitative results</a:t>
            </a:r>
            <a:endParaRPr b="0" lang="en-US" sz="1800" spc="-1" strike="noStrike">
              <a:solidFill>
                <a:srgbClr val="000000"/>
              </a:solidFill>
              <a:uFill>
                <a:solidFill>
                  <a:srgbClr val="ffffff"/>
                </a:solidFill>
              </a:uFill>
              <a:latin typeface="Arial"/>
            </a:endParaRPr>
          </a:p>
        </p:txBody>
      </p:sp>
      <p:sp>
        <p:nvSpPr>
          <p:cNvPr id="130" name="CustomShape 38"/>
          <p:cNvSpPr/>
          <p:nvPr/>
        </p:nvSpPr>
        <p:spPr>
          <a:xfrm>
            <a:off x="30442680" y="23061960"/>
            <a:ext cx="12620160" cy="16977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Fig 4</a:t>
            </a:r>
            <a:r>
              <a:rPr b="0" lang="en-US" sz="1600" spc="-1" strike="noStrike">
                <a:solidFill>
                  <a:srgbClr val="000000"/>
                </a:solidFill>
                <a:uFill>
                  <a:solidFill>
                    <a:srgbClr val="ffffff"/>
                  </a:solidFill>
                </a:uFill>
                <a:latin typeface="Calibri"/>
              </a:rPr>
              <a:t>. Snapshots of path taken by the agent to reach the goal in a single episode when model trained on 1000 maps is evaluated Square, Wrench and Goal map. The top row shows an evaluation example on Square map, the agent takes the shortest path 6/10 times but when averaged over 100 episodes, the percentage of shortest path taken is not better than random 50.4% (±12.8%). Although for the example of Wrench map the agent takes the shortest path 8/10 times but when averaged over 100 episodes, the percentage of shortest path taken is reduced to 32.9% (±25.1%). For the Goal map, the example chosen here shows that the shortest path is only taken 1/6 times, on an average over 100 episodes, the shortest path is taken 42.6% (±35.1%) times. Agents thus appear to be unable to generalize learned navigational abilities to unseen maps and perform better-than-random exploration.</a:t>
            </a:r>
            <a:endParaRPr b="0" lang="en-US" sz="1800" spc="-1" strike="noStrike">
              <a:solidFill>
                <a:srgbClr val="000000"/>
              </a:solidFill>
              <a:uFill>
                <a:solidFill>
                  <a:srgbClr val="ffffff"/>
                </a:solidFill>
              </a:uFill>
              <a:latin typeface="Arial"/>
            </a:endParaRPr>
          </a:p>
        </p:txBody>
      </p:sp>
      <p:sp>
        <p:nvSpPr>
          <p:cNvPr id="131" name="CustomShape 39"/>
          <p:cNvSpPr/>
          <p:nvPr/>
        </p:nvSpPr>
        <p:spPr>
          <a:xfrm>
            <a:off x="30537000" y="8918640"/>
            <a:ext cx="12620160" cy="12009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Fig 4</a:t>
            </a:r>
            <a:r>
              <a:rPr b="0" lang="en-US" sz="1600" spc="-1" strike="noStrike">
                <a:solidFill>
                  <a:srgbClr val="000000"/>
                </a:solidFill>
                <a:uFill>
                  <a:solidFill>
                    <a:srgbClr val="ffffff"/>
                  </a:solidFill>
                </a:uFill>
                <a:latin typeface="Calibri"/>
              </a:rPr>
              <a:t>. Plots showing the effect of number of training maps with random textures (Rnd Textures) and the presence of apples (With apples) when evaluated on unseen maps. We note that the difference between mean metrics is negligible when their standard deviations are taken in to account. The effect of apples or textures can thus be ignored.  The only clear trend can be seen in the Latency 1:&gt;1 metric which suggests that random textures without apples is the most advantageous for agents to exploit goal location information.</a:t>
            </a:r>
            <a:endParaRPr b="0" lang="en-US" sz="1800" spc="-1" strike="noStrike">
              <a:solidFill>
                <a:srgbClr val="000000"/>
              </a:solidFill>
              <a:uFill>
                <a:solidFill>
                  <a:srgbClr val="ffffff"/>
                </a:solidFill>
              </a:uFill>
              <a:latin typeface="Arial"/>
            </a:endParaRPr>
          </a:p>
        </p:txBody>
      </p:sp>
      <p:sp>
        <p:nvSpPr>
          <p:cNvPr id="132" name="CustomShape 40"/>
          <p:cNvSpPr/>
          <p:nvPr/>
        </p:nvSpPr>
        <p:spPr>
          <a:xfrm>
            <a:off x="30596760" y="16155720"/>
            <a:ext cx="12620160" cy="11815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Fig 5</a:t>
            </a:r>
            <a:r>
              <a:rPr b="0" lang="en-US" sz="1600" spc="-1" strike="noStrike">
                <a:solidFill>
                  <a:srgbClr val="000000"/>
                </a:solidFill>
                <a:uFill>
                  <a:solidFill>
                    <a:srgbClr val="ffffff"/>
                  </a:solidFill>
                </a:uFill>
                <a:latin typeface="Calibri"/>
              </a:rPr>
              <a:t>. Visualizing attention for two sequences. The first two rows show the sequence when the model is trained on and evaluated on the same map. The last two rows shows the sequence for a model trained on 1000 maps and evaluated on one of the maps. We observe that the attention is uniformly distributed on the image when the agent spawns. The attention narrows down few pixels in the center when the agent is navigating through the corridor. It spreads to the entire image around turns and junctions. The algorithm also pays close attention to important objects like goal, apples and unique decals</a:t>
            </a:r>
            <a:endParaRPr b="0" lang="en-US" sz="1800" spc="-1" strike="noStrike">
              <a:solidFill>
                <a:srgbClr val="000000"/>
              </a:solidFill>
              <a:uFill>
                <a:solidFill>
                  <a:srgbClr val="ffffff"/>
                </a:solidFill>
              </a:uFill>
              <a:latin typeface="Arial"/>
            </a:endParaRPr>
          </a:p>
        </p:txBody>
      </p:sp>
      <p:pic>
        <p:nvPicPr>
          <p:cNvPr id="133" name="Picture 2" descr=""/>
          <p:cNvPicPr/>
          <p:nvPr/>
        </p:nvPicPr>
        <p:blipFill>
          <a:blip r:embed="rId18"/>
          <a:stretch/>
        </p:blipFill>
        <p:spPr>
          <a:xfrm>
            <a:off x="38397600" y="1382760"/>
            <a:ext cx="2622600" cy="2622600"/>
          </a:xfrm>
          <a:prstGeom prst="rect">
            <a:avLst/>
          </a:prstGeom>
          <a:ln>
            <a:noFill/>
          </a:ln>
        </p:spPr>
      </p:pic>
      <p:sp>
        <p:nvSpPr>
          <p:cNvPr id="134" name="CustomShape 41"/>
          <p:cNvSpPr/>
          <p:nvPr/>
        </p:nvSpPr>
        <p:spPr>
          <a:xfrm>
            <a:off x="35713080" y="-120600"/>
            <a:ext cx="8152920" cy="1714320"/>
          </a:xfrm>
          <a:prstGeom prst="rect">
            <a:avLst/>
          </a:prstGeom>
          <a:noFill/>
          <a:ln>
            <a:noFill/>
          </a:ln>
        </p:spPr>
        <p:style>
          <a:lnRef idx="0"/>
          <a:fillRef idx="0"/>
          <a:effectRef idx="0"/>
          <a:fontRef idx="minor"/>
        </p:style>
        <p:txBody>
          <a:bodyPr lIns="137160" rIns="137160" tIns="137160" bIns="137160" anchor="ctr"/>
          <a:p>
            <a:pPr algn="ctr">
              <a:lnSpc>
                <a:spcPct val="100000"/>
              </a:lnSpc>
            </a:pPr>
            <a:r>
              <a:rPr b="0" lang="en-US" sz="3200" spc="-1" strike="noStrike">
                <a:solidFill>
                  <a:srgbClr val="d3d3d3"/>
                </a:solidFill>
                <a:uFill>
                  <a:solidFill>
                    <a:srgbClr val="ffffff"/>
                  </a:solidFill>
                </a:uFill>
                <a:latin typeface="Courier New"/>
              </a:rPr>
              <a:t>2017 NSF NRI PI MEETING</a:t>
            </a:r>
            <a:r>
              <a:rPr b="0" lang="en-US" sz="3200" spc="-1" strike="noStrike">
                <a:solidFill>
                  <a:srgbClr val="d3d3d3"/>
                </a:solidFill>
                <a:uFill>
                  <a:solidFill>
                    <a:srgbClr val="ffffff"/>
                  </a:solidFill>
                </a:uFill>
                <a:latin typeface="Courier New"/>
              </a:rPr>
              <a:t>
</a:t>
            </a:r>
            <a:r>
              <a:rPr b="0" lang="en-US" sz="3200" spc="-1" strike="noStrike">
                <a:solidFill>
                  <a:srgbClr val="d3d3d3"/>
                </a:solidFill>
                <a:uFill>
                  <a:solidFill>
                    <a:srgbClr val="ffffff"/>
                  </a:solidFill>
                </a:uFill>
                <a:latin typeface="Courier New"/>
              </a:rPr>
              <a:t>Project IIS 1522904: RobotSLANG</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2715840" y="19137600"/>
            <a:ext cx="21790080" cy="6353280"/>
          </a:xfrm>
          <a:prstGeom prst="rect">
            <a:avLst/>
          </a:prstGeom>
          <a:solidFill>
            <a:schemeClr val="bg1"/>
          </a:solidFill>
          <a:ln w="12600">
            <a:solidFill>
              <a:schemeClr val="accent1">
                <a:lumMod val="75000"/>
              </a:schemeClr>
            </a:solidFill>
            <a:round/>
          </a:ln>
        </p:spPr>
        <p:style>
          <a:lnRef idx="0"/>
          <a:fillRef idx="0"/>
          <a:effectRef idx="0"/>
          <a:fontRef idx="minor"/>
        </p:style>
      </p:sp>
      <p:sp>
        <p:nvSpPr>
          <p:cNvPr id="136" name="CustomShape 2"/>
          <p:cNvSpPr/>
          <p:nvPr/>
        </p:nvSpPr>
        <p:spPr>
          <a:xfrm>
            <a:off x="2715840" y="18198000"/>
            <a:ext cx="21790080" cy="93888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Evaluation Metrics</a:t>
            </a:r>
            <a:endParaRPr b="0" lang="en-US" sz="1800" spc="-1" strike="noStrike">
              <a:solidFill>
                <a:srgbClr val="000000"/>
              </a:solidFill>
              <a:uFill>
                <a:solidFill>
                  <a:srgbClr val="ffffff"/>
                </a:solidFill>
              </a:uFill>
              <a:latin typeface="Arial"/>
            </a:endParaRPr>
          </a:p>
        </p:txBody>
      </p:sp>
      <p:sp>
        <p:nvSpPr>
          <p:cNvPr id="137" name="CustomShape 3"/>
          <p:cNvSpPr/>
          <p:nvPr/>
        </p:nvSpPr>
        <p:spPr>
          <a:xfrm>
            <a:off x="2733480" y="19295280"/>
            <a:ext cx="10859040" cy="10184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200" spc="-1" strike="noStrike">
                <a:solidFill>
                  <a:srgbClr val="000000"/>
                </a:solidFill>
                <a:uFill>
                  <a:solidFill>
                    <a:srgbClr val="ffffff"/>
                  </a:solidFill>
                </a:uFill>
                <a:latin typeface="Calibri"/>
              </a:rPr>
              <a:t>Latency 1:&gt;1</a:t>
            </a:r>
            <a:endParaRPr b="0" lang="en-US" sz="1800" spc="-1" strike="noStrike">
              <a:solidFill>
                <a:srgbClr val="000000"/>
              </a:solidFill>
              <a:uFill>
                <a:solidFill>
                  <a:srgbClr val="ffffff"/>
                </a:solidFill>
              </a:uFill>
              <a:latin typeface="Arial"/>
            </a:endParaRPr>
          </a:p>
        </p:txBody>
      </p:sp>
      <p:sp>
        <p:nvSpPr>
          <p:cNvPr id="138" name="CustomShape 4"/>
          <p:cNvSpPr/>
          <p:nvPr/>
        </p:nvSpPr>
        <p:spPr>
          <a:xfrm>
            <a:off x="13629960" y="19295280"/>
            <a:ext cx="10893960" cy="7340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200" spc="-1" strike="noStrike">
                <a:solidFill>
                  <a:srgbClr val="000000"/>
                </a:solidFill>
                <a:uFill>
                  <a:solidFill>
                    <a:srgbClr val="ffffff"/>
                  </a:solidFill>
                </a:uFill>
                <a:latin typeface="Calibri"/>
              </a:rPr>
              <a:t>Distance Inefficiency</a:t>
            </a:r>
            <a:endParaRPr b="0" lang="en-US" sz="1800" spc="-1" strike="noStrike">
              <a:solidFill>
                <a:srgbClr val="000000"/>
              </a:solidFill>
              <a:uFill>
                <a:solidFill>
                  <a:srgbClr val="ffffff"/>
                </a:solidFill>
              </a:uFill>
              <a:latin typeface="Arial"/>
            </a:endParaRPr>
          </a:p>
        </p:txBody>
      </p:sp>
      <p:sp>
        <p:nvSpPr>
          <p:cNvPr id="139" name="Line 5"/>
          <p:cNvSpPr/>
          <p:nvPr/>
        </p:nvSpPr>
        <p:spPr>
          <a:xfrm>
            <a:off x="13764960" y="19137240"/>
            <a:ext cx="360" cy="6353640"/>
          </a:xfrm>
          <a:prstGeom prst="line">
            <a:avLst/>
          </a:prstGeom>
          <a:ln>
            <a:solidFill>
              <a:srgbClr val="223e5f"/>
            </a:solidFill>
            <a:round/>
          </a:ln>
        </p:spPr>
        <p:style>
          <a:lnRef idx="1">
            <a:schemeClr val="accent1"/>
          </a:lnRef>
          <a:fillRef idx="0">
            <a:schemeClr val="accent1"/>
          </a:fillRef>
          <a:effectRef idx="0">
            <a:schemeClr val="accent1"/>
          </a:effectRef>
          <a:fontRef idx="minor"/>
        </p:style>
      </p:sp>
      <p:sp>
        <p:nvSpPr>
          <p:cNvPr id="140" name="CustomShape 6"/>
          <p:cNvSpPr/>
          <p:nvPr/>
        </p:nvSpPr>
        <p:spPr>
          <a:xfrm>
            <a:off x="2937960" y="20161440"/>
            <a:ext cx="10846080" cy="5329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000000"/>
                </a:solidFill>
                <a:uFill>
                  <a:solidFill>
                    <a:srgbClr val="ffffff"/>
                  </a:solidFill>
                </a:uFill>
                <a:latin typeface="Calibri"/>
              </a:rPr>
              <a:t>Definition: </a:t>
            </a:r>
            <a:endParaRPr b="0" lang="en-US" sz="1800" spc="-1" strike="noStrike">
              <a:solidFill>
                <a:srgbClr val="000000"/>
              </a:solidFill>
              <a:uFill>
                <a:solidFill>
                  <a:srgbClr val="ffffff"/>
                </a:solidFill>
              </a:uFill>
              <a:latin typeface="Arial"/>
            </a:endParaRPr>
          </a:p>
        </p:txBody>
      </p:sp>
      <p:sp>
        <p:nvSpPr>
          <p:cNvPr id="141" name="CustomShape 7"/>
          <p:cNvSpPr/>
          <p:nvPr/>
        </p:nvSpPr>
        <p:spPr>
          <a:xfrm>
            <a:off x="2937960" y="20161440"/>
            <a:ext cx="10846080" cy="5329080"/>
          </a:xfrm>
          <a:prstGeom prst="rect">
            <a:avLst/>
          </a:prstGeom>
          <a:blipFill>
            <a:blip r:embed="rId1"/>
            <a:stretch>
              <a:fillRect/>
            </a:stretch>
          </a:blipFill>
          <a:ln>
            <a:noFill/>
          </a:ln>
        </p:spPr>
        <p:style>
          <a:lnRef idx="0"/>
          <a:fillRef idx="0"/>
          <a:effectRef idx="0"/>
          <a:fontRef idx="minor"/>
        </p:style>
        <p:txBody>
          <a:bodyPr lIns="90000" rIns="90000" tIns="45000" bIns="45000"/>
          <a:p>
            <a:pPr>
              <a:lnSpc>
                <a:spcPct val="100000"/>
              </a:lnSpc>
            </a:pPr>
            <a:r>
              <a:rPr b="0" lang="en-US" sz="64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sp>
        <p:nvSpPr>
          <p:cNvPr id="142" name="CustomShape 8"/>
          <p:cNvSpPr/>
          <p:nvPr/>
        </p:nvSpPr>
        <p:spPr>
          <a:xfrm>
            <a:off x="27736920" y="2634120"/>
            <a:ext cx="10332360" cy="68544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Objective and Contributions</a:t>
            </a:r>
            <a:endParaRPr b="0" lang="en-US" sz="1800" spc="-1" strike="noStrike">
              <a:solidFill>
                <a:srgbClr val="000000"/>
              </a:solidFill>
              <a:uFill>
                <a:solidFill>
                  <a:srgbClr val="ffffff"/>
                </a:solidFill>
              </a:uFill>
              <a:latin typeface="Arial"/>
            </a:endParaRPr>
          </a:p>
        </p:txBody>
      </p:sp>
      <p:sp>
        <p:nvSpPr>
          <p:cNvPr id="143" name="CustomShape 9"/>
          <p:cNvSpPr/>
          <p:nvPr/>
        </p:nvSpPr>
        <p:spPr>
          <a:xfrm>
            <a:off x="27736920" y="3314520"/>
            <a:ext cx="10332360" cy="10038600"/>
          </a:xfrm>
          <a:prstGeom prst="rect">
            <a:avLst/>
          </a:prstGeom>
          <a:solidFill>
            <a:schemeClr val="bg1"/>
          </a:solidFill>
          <a:ln w="12600">
            <a:solidFill>
              <a:schemeClr val="accent1">
                <a:lumMod val="75000"/>
              </a:schemeClr>
            </a:solidFill>
            <a:round/>
          </a:ln>
        </p:spPr>
        <p:style>
          <a:lnRef idx="0"/>
          <a:fillRef idx="0"/>
          <a:effectRef idx="0"/>
          <a:fontRef idx="minor"/>
        </p:style>
        <p:txBody>
          <a:bodyPr lIns="347400" rIns="429840" tIns="137160" bIns="137160"/>
          <a:p>
            <a:pPr marL="114480" algn="just">
              <a:lnSpc>
                <a:spcPct val="100000"/>
              </a:lnSpc>
            </a:pPr>
            <a:r>
              <a:rPr b="1" lang="en-US" sz="3200" spc="-1" strike="noStrike">
                <a:solidFill>
                  <a:srgbClr val="000000"/>
                </a:solidFill>
                <a:uFill>
                  <a:solidFill>
                    <a:srgbClr val="ffffff"/>
                  </a:solidFill>
                </a:uFill>
                <a:latin typeface="Calibri"/>
              </a:rPr>
              <a:t>We empirically analyze Mirowski et. al’s (2016) </a:t>
            </a:r>
            <a:r>
              <a:rPr b="1" lang="en-US" sz="3200" spc="-1" strike="noStrike">
                <a:solidFill>
                  <a:srgbClr val="000000"/>
                </a:solidFill>
                <a:uFill>
                  <a:solidFill>
                    <a:srgbClr val="ffffff"/>
                  </a:solidFill>
                </a:uFill>
                <a:latin typeface="Calibri"/>
              </a:rPr>
              <a:t>
</a:t>
            </a:r>
            <a:r>
              <a:rPr b="1" lang="en-US" sz="3200" spc="-1" strike="noStrike">
                <a:solidFill>
                  <a:srgbClr val="000000"/>
                </a:solidFill>
                <a:uFill>
                  <a:solidFill>
                    <a:srgbClr val="ffffff"/>
                  </a:solidFill>
                </a:uFill>
                <a:latin typeface="Calibri"/>
              </a:rPr>
              <a:t>NAV-A3C-D1-D2-L deep reinforcement learning method for navigation across a wide variety of environments and starting conditions and discover that learned navigational abilities do not generalize to previously unseen environments.</a:t>
            </a:r>
            <a:endParaRPr b="0" lang="en-US" sz="1800" spc="-1" strike="noStrike">
              <a:solidFill>
                <a:srgbClr val="000000"/>
              </a:solidFill>
              <a:uFill>
                <a:solidFill>
                  <a:srgbClr val="ffffff"/>
                </a:solidFill>
              </a:uFill>
              <a:latin typeface="Arial"/>
            </a:endParaRPr>
          </a:p>
          <a:p>
            <a:pPr marL="457200" indent="-342720" algn="just">
              <a:lnSpc>
                <a:spcPct val="100000"/>
              </a:lnSpc>
              <a:buClr>
                <a:srgbClr val="000000"/>
              </a:buClr>
              <a:buFont typeface="Arial"/>
              <a:buChar char="•"/>
            </a:pPr>
            <a:r>
              <a:rPr b="0" lang="en-US" sz="3200" spc="-1" strike="noStrike">
                <a:solidFill>
                  <a:srgbClr val="000000"/>
                </a:solidFill>
                <a:uFill>
                  <a:solidFill>
                    <a:srgbClr val="ffffff"/>
                  </a:solidFill>
                </a:uFill>
                <a:latin typeface="Calibri"/>
              </a:rPr>
              <a:t>Motivations:</a:t>
            </a:r>
            <a:endParaRPr b="0" lang="en-US" sz="1800" spc="-1" strike="noStrike">
              <a:solidFill>
                <a:srgbClr val="000000"/>
              </a:solidFill>
              <a:uFill>
                <a:solidFill>
                  <a:srgbClr val="ffffff"/>
                </a:solidFill>
              </a:uFill>
              <a:latin typeface="Arial"/>
            </a:endParaRPr>
          </a:p>
          <a:p>
            <a:pPr lvl="1" marL="798480" indent="-342720" algn="just">
              <a:lnSpc>
                <a:spcPct val="100000"/>
              </a:lnSpc>
              <a:buClr>
                <a:srgbClr val="000000"/>
              </a:buClr>
              <a:buFont typeface="Arial"/>
              <a:buChar char="•"/>
            </a:pPr>
            <a:r>
              <a:rPr b="0" lang="en-US" sz="3200" spc="-1" strike="noStrike">
                <a:solidFill>
                  <a:srgbClr val="000000"/>
                </a:solidFill>
                <a:uFill>
                  <a:solidFill>
                    <a:srgbClr val="ffffff"/>
                  </a:solidFill>
                </a:uFill>
                <a:latin typeface="Calibri"/>
              </a:rPr>
              <a:t>DRL-based navigation methods have demonstrated strong performance in learning to find a goal in challenging environments.</a:t>
            </a:r>
            <a:endParaRPr b="0" lang="en-US" sz="1800" spc="-1" strike="noStrike">
              <a:solidFill>
                <a:srgbClr val="000000"/>
              </a:solidFill>
              <a:uFill>
                <a:solidFill>
                  <a:srgbClr val="ffffff"/>
                </a:solidFill>
              </a:uFill>
              <a:latin typeface="Arial"/>
            </a:endParaRPr>
          </a:p>
          <a:p>
            <a:pPr lvl="1" marL="798480" indent="-342720" algn="just">
              <a:lnSpc>
                <a:spcPct val="100000"/>
              </a:lnSpc>
              <a:buClr>
                <a:srgbClr val="000000"/>
              </a:buClr>
              <a:buFont typeface="Arial"/>
              <a:buChar char="•"/>
            </a:pPr>
            <a:r>
              <a:rPr b="0" lang="en-US" sz="3200" spc="-1" strike="noStrike">
                <a:solidFill>
                  <a:srgbClr val="000000"/>
                </a:solidFill>
                <a:uFill>
                  <a:solidFill>
                    <a:srgbClr val="ffffff"/>
                  </a:solidFill>
                </a:uFill>
                <a:latin typeface="Calibri"/>
              </a:rPr>
              <a:t>It is unknown whether agents thus trained are performing any path-planning or mapping in their navigation.</a:t>
            </a:r>
            <a:endParaRPr b="0" lang="en-US" sz="1800" spc="-1" strike="noStrike">
              <a:solidFill>
                <a:srgbClr val="000000"/>
              </a:solidFill>
              <a:uFill>
                <a:solidFill>
                  <a:srgbClr val="ffffff"/>
                </a:solidFill>
              </a:uFill>
              <a:latin typeface="Arial"/>
            </a:endParaRPr>
          </a:p>
          <a:p>
            <a:pPr marL="457200" indent="-342720" algn="just">
              <a:lnSpc>
                <a:spcPct val="100000"/>
              </a:lnSpc>
              <a:buClr>
                <a:srgbClr val="000000"/>
              </a:buClr>
              <a:buFont typeface="Arial"/>
              <a:buChar char="•"/>
            </a:pPr>
            <a:r>
              <a:rPr b="0" lang="en-US" sz="3200" spc="-1" strike="noStrike">
                <a:solidFill>
                  <a:srgbClr val="000000"/>
                </a:solidFill>
                <a:uFill>
                  <a:solidFill>
                    <a:srgbClr val="ffffff"/>
                  </a:solidFill>
                </a:uFill>
                <a:latin typeface="Calibri"/>
              </a:rPr>
              <a:t>Contributions:</a:t>
            </a:r>
            <a:endParaRPr b="0" lang="en-US" sz="1800" spc="-1" strike="noStrike">
              <a:solidFill>
                <a:srgbClr val="000000"/>
              </a:solidFill>
              <a:uFill>
                <a:solidFill>
                  <a:srgbClr val="ffffff"/>
                </a:solidFill>
              </a:uFill>
              <a:latin typeface="Arial"/>
            </a:endParaRPr>
          </a:p>
          <a:p>
            <a:pPr lvl="1" marL="798480" indent="-342720" algn="just">
              <a:lnSpc>
                <a:spcPct val="100000"/>
              </a:lnSpc>
              <a:buClr>
                <a:srgbClr val="000000"/>
              </a:buClr>
              <a:buFont typeface="Arial"/>
              <a:buChar char="•"/>
            </a:pPr>
            <a:r>
              <a:rPr b="0" lang="en-US" sz="3200" spc="-1" strike="noStrike">
                <a:solidFill>
                  <a:srgbClr val="000000"/>
                </a:solidFill>
                <a:uFill>
                  <a:solidFill>
                    <a:srgbClr val="ffffff"/>
                  </a:solidFill>
                </a:uFill>
                <a:latin typeface="Calibri"/>
              </a:rPr>
              <a:t>Empirical analysis of this method across a wide variety of environments and starting conditions. </a:t>
            </a:r>
            <a:endParaRPr b="0" lang="en-US" sz="1800" spc="-1" strike="noStrike">
              <a:solidFill>
                <a:srgbClr val="000000"/>
              </a:solidFill>
              <a:uFill>
                <a:solidFill>
                  <a:srgbClr val="ffffff"/>
                </a:solidFill>
              </a:uFill>
              <a:latin typeface="Arial"/>
            </a:endParaRPr>
          </a:p>
          <a:p>
            <a:pPr lvl="1" marL="798480" indent="-342720" algn="just">
              <a:lnSpc>
                <a:spcPct val="100000"/>
              </a:lnSpc>
              <a:buClr>
                <a:srgbClr val="000000"/>
              </a:buClr>
              <a:buFont typeface="Arial"/>
              <a:buChar char="•"/>
            </a:pPr>
            <a:r>
              <a:rPr b="0" lang="en-US" sz="3200" spc="-1" strike="noStrike">
                <a:solidFill>
                  <a:srgbClr val="000000"/>
                </a:solidFill>
                <a:uFill>
                  <a:solidFill>
                    <a:srgbClr val="ffffff"/>
                  </a:solidFill>
                </a:uFill>
                <a:latin typeface="Calibri"/>
              </a:rPr>
              <a:t>Empirical analysis of the performance of this method on previously unseen environments.</a:t>
            </a:r>
            <a:endParaRPr b="0" lang="en-US" sz="1800" spc="-1" strike="noStrike">
              <a:solidFill>
                <a:srgbClr val="000000"/>
              </a:solidFill>
              <a:uFill>
                <a:solidFill>
                  <a:srgbClr val="ffffff"/>
                </a:solidFill>
              </a:uFill>
              <a:latin typeface="Arial"/>
            </a:endParaRPr>
          </a:p>
        </p:txBody>
      </p:sp>
      <p:sp>
        <p:nvSpPr>
          <p:cNvPr id="144" name="CustomShape 10"/>
          <p:cNvSpPr/>
          <p:nvPr/>
        </p:nvSpPr>
        <p:spPr>
          <a:xfrm>
            <a:off x="879480" y="18000"/>
            <a:ext cx="9884520" cy="3873960"/>
          </a:xfrm>
          <a:prstGeom prst="wedgeEllipseCallout">
            <a:avLst>
              <a:gd name="adj1" fmla="val 24209"/>
              <a:gd name="adj2" fmla="val 59474"/>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marL="514440" indent="-514080" algn="ctr">
              <a:lnSpc>
                <a:spcPct val="100000"/>
              </a:lnSpc>
              <a:buClr>
                <a:srgbClr val="ffffff"/>
              </a:buClr>
              <a:buFont typeface="StarSymbol"/>
              <a:buAutoNum type="arabicPeriod"/>
            </a:pPr>
            <a:r>
              <a:rPr b="0" lang="en-US" sz="2800" spc="-1" strike="noStrike">
                <a:solidFill>
                  <a:srgbClr val="ffffff"/>
                </a:solidFill>
                <a:uFill>
                  <a:solidFill>
                    <a:srgbClr val="ffffff"/>
                  </a:solidFill>
                </a:uFill>
                <a:latin typeface="Calibri"/>
              </a:rPr>
              <a:t>Where is the Kitchen? (Mapping) </a:t>
            </a:r>
            <a:endParaRPr b="0" lang="en-US" sz="1800" spc="-1" strike="noStrike">
              <a:solidFill>
                <a:srgbClr val="000000"/>
              </a:solidFill>
              <a:uFill>
                <a:solidFill>
                  <a:srgbClr val="ffffff"/>
                </a:solidFill>
              </a:uFill>
              <a:latin typeface="Arial"/>
            </a:endParaRPr>
          </a:p>
          <a:p>
            <a:pPr marL="514440" indent="-514080" algn="ctr">
              <a:lnSpc>
                <a:spcPct val="100000"/>
              </a:lnSpc>
              <a:buClr>
                <a:srgbClr val="ffffff"/>
              </a:buClr>
              <a:buFont typeface="StarSymbol"/>
              <a:buAutoNum type="arabicPeriod"/>
            </a:pPr>
            <a:r>
              <a:rPr b="0" lang="en-US" sz="2800" spc="-1" strike="noStrike">
                <a:solidFill>
                  <a:srgbClr val="ffffff"/>
                </a:solidFill>
                <a:uFill>
                  <a:solidFill>
                    <a:srgbClr val="ffffff"/>
                  </a:solidFill>
                </a:uFill>
                <a:latin typeface="Calibri"/>
              </a:rPr>
              <a:t>Where am I relative to Kitchen? (Localization) </a:t>
            </a:r>
            <a:endParaRPr b="0" lang="en-US" sz="1800" spc="-1" strike="noStrike">
              <a:solidFill>
                <a:srgbClr val="000000"/>
              </a:solidFill>
              <a:uFill>
                <a:solidFill>
                  <a:srgbClr val="ffffff"/>
                </a:solidFill>
              </a:uFill>
              <a:latin typeface="Arial"/>
            </a:endParaRPr>
          </a:p>
          <a:p>
            <a:pPr marL="514440" indent="-514080" algn="ctr">
              <a:lnSpc>
                <a:spcPct val="100000"/>
              </a:lnSpc>
              <a:buClr>
                <a:srgbClr val="ffffff"/>
              </a:buClr>
              <a:buFont typeface="StarSymbol"/>
              <a:buAutoNum type="arabicPeriod"/>
            </a:pPr>
            <a:r>
              <a:rPr b="0" lang="en-US" sz="2800" spc="-1" strike="noStrike">
                <a:solidFill>
                  <a:srgbClr val="ffffff"/>
                </a:solidFill>
                <a:uFill>
                  <a:solidFill>
                    <a:srgbClr val="ffffff"/>
                  </a:solidFill>
                </a:uFill>
                <a:latin typeface="Calibri"/>
              </a:rPr>
              <a:t>What is the shortest path to Kitchen? (Path-planning) </a:t>
            </a:r>
            <a:endParaRPr b="0" lang="en-US" sz="1800" spc="-1" strike="noStrike">
              <a:solidFill>
                <a:srgbClr val="000000"/>
              </a:solidFill>
              <a:uFill>
                <a:solidFill>
                  <a:srgbClr val="ffffff"/>
                </a:solidFill>
              </a:uFill>
              <a:latin typeface="Arial"/>
            </a:endParaRPr>
          </a:p>
          <a:p>
            <a:pPr marL="514440" indent="-514080" algn="ctr">
              <a:lnSpc>
                <a:spcPct val="100000"/>
              </a:lnSpc>
              <a:buClr>
                <a:srgbClr val="ffffff"/>
              </a:buClr>
              <a:buFont typeface="StarSymbol"/>
              <a:buAutoNum type="arabicPeriod"/>
            </a:pPr>
            <a:r>
              <a:rPr b="0" lang="en-US" sz="2800" spc="-1" strike="noStrike">
                <a:solidFill>
                  <a:srgbClr val="ffffff"/>
                </a:solidFill>
                <a:uFill>
                  <a:solidFill>
                    <a:srgbClr val="ffffff"/>
                  </a:solidFill>
                </a:uFill>
                <a:latin typeface="Calibri"/>
              </a:rPr>
              <a:t>How do I execute the shortest path? (Control)</a:t>
            </a:r>
            <a:endParaRPr b="0" lang="en-US" sz="1800" spc="-1" strike="noStrike">
              <a:solidFill>
                <a:srgbClr val="000000"/>
              </a:solidFill>
              <a:uFill>
                <a:solidFill>
                  <a:srgbClr val="ffffff"/>
                </a:solidFill>
              </a:uFill>
              <a:latin typeface="Arial"/>
            </a:endParaRPr>
          </a:p>
        </p:txBody>
      </p:sp>
      <p:sp>
        <p:nvSpPr>
          <p:cNvPr id="145" name="CustomShape 11"/>
          <p:cNvSpPr/>
          <p:nvPr/>
        </p:nvSpPr>
        <p:spPr>
          <a:xfrm>
            <a:off x="38964600" y="22057920"/>
            <a:ext cx="10332360" cy="1354320"/>
          </a:xfrm>
          <a:prstGeom prst="rect">
            <a:avLst/>
          </a:prstGeom>
          <a:solidFill>
            <a:srgbClr val="00274c"/>
          </a:solidFill>
          <a:ln w="12600">
            <a:round/>
          </a:ln>
        </p:spPr>
        <p:style>
          <a:lnRef idx="2">
            <a:schemeClr val="accent1">
              <a:shade val="50000"/>
            </a:schemeClr>
          </a:lnRef>
          <a:fillRef idx="1">
            <a:schemeClr val="accent1"/>
          </a:fillRef>
          <a:effectRef idx="0">
            <a:schemeClr val="accent1"/>
          </a:effectRef>
          <a:fontRef idx="minor"/>
        </p:style>
        <p:txBody>
          <a:bodyPr lIns="68400" rIns="68400" tIns="34200" bIns="34200" anchor="ctr"/>
          <a:p>
            <a:pPr algn="ctr">
              <a:lnSpc>
                <a:spcPct val="100000"/>
              </a:lnSpc>
            </a:pPr>
            <a:r>
              <a:rPr b="1" lang="en-US" sz="4400" spc="-1" strike="noStrike">
                <a:solidFill>
                  <a:srgbClr val="d3d3d3"/>
                </a:solidFill>
                <a:uFill>
                  <a:solidFill>
                    <a:srgbClr val="ffffff"/>
                  </a:solidFill>
                </a:uFill>
                <a:latin typeface="Calibri"/>
              </a:rPr>
              <a:t>Problem Statement</a:t>
            </a:r>
            <a:endParaRPr b="0" lang="en-US" sz="1800" spc="-1" strike="noStrike">
              <a:solidFill>
                <a:srgbClr val="000000"/>
              </a:solidFill>
              <a:uFill>
                <a:solidFill>
                  <a:srgbClr val="ffffff"/>
                </a:solidFill>
              </a:uFill>
              <a:latin typeface="Arial"/>
            </a:endParaRPr>
          </a:p>
        </p:txBody>
      </p:sp>
      <p:sp>
        <p:nvSpPr>
          <p:cNvPr id="146" name="CustomShape 12"/>
          <p:cNvSpPr/>
          <p:nvPr/>
        </p:nvSpPr>
        <p:spPr>
          <a:xfrm>
            <a:off x="24968520" y="15836760"/>
            <a:ext cx="10332360" cy="15454440"/>
          </a:xfrm>
          <a:prstGeom prst="rect">
            <a:avLst/>
          </a:prstGeom>
          <a:solidFill>
            <a:schemeClr val="bg1"/>
          </a:solidFill>
          <a:ln w="12600">
            <a:solidFill>
              <a:schemeClr val="accent1">
                <a:lumMod val="75000"/>
              </a:schemeClr>
            </a:solidFill>
            <a:round/>
          </a:ln>
        </p:spPr>
        <p:style>
          <a:lnRef idx="0"/>
          <a:fillRef idx="0"/>
          <a:effectRef idx="0"/>
          <a:fontRef idx="minor"/>
        </p:style>
        <p:txBody>
          <a:bodyPr lIns="457200" rIns="457200" tIns="137160" bIns="137160"/>
          <a:p>
            <a:pPr algn="just">
              <a:lnSpc>
                <a:spcPct val="100000"/>
              </a:lnSpc>
            </a:pPr>
            <a:r>
              <a:rPr b="0" lang="en-US" sz="3200" spc="-1" strike="noStrike">
                <a:solidFill>
                  <a:srgbClr val="000000"/>
                </a:solidFill>
                <a:uFill>
                  <a:solidFill>
                    <a:srgbClr val="ffffff"/>
                  </a:solidFill>
                </a:uFill>
                <a:latin typeface="Calibri"/>
              </a:rPr>
              <a:t>In recent years, </a:t>
            </a:r>
            <a:r>
              <a:rPr b="1" lang="en-US" sz="3200" spc="-1" strike="noStrike">
                <a:solidFill>
                  <a:srgbClr val="000000"/>
                </a:solidFill>
                <a:uFill>
                  <a:solidFill>
                    <a:srgbClr val="ffffff"/>
                  </a:solidFill>
                </a:uFill>
                <a:latin typeface="Calibri"/>
              </a:rPr>
              <a:t>deep reinforcement learning </a:t>
            </a:r>
            <a:r>
              <a:rPr b="0" lang="en-US" sz="3200" spc="-1" strike="noStrike">
                <a:solidFill>
                  <a:srgbClr val="000000"/>
                </a:solidFill>
                <a:uFill>
                  <a:solidFill>
                    <a:srgbClr val="ffffff"/>
                  </a:solidFill>
                </a:uFill>
                <a:latin typeface="Calibri"/>
              </a:rPr>
              <a:t>for navigation has arisen as a potential alternative to SLAM methods. Unlike SLAM, it combines the tasks of </a:t>
            </a:r>
            <a:r>
              <a:rPr b="1" lang="en-US" sz="3200" spc="-1" strike="noStrike">
                <a:solidFill>
                  <a:srgbClr val="000000"/>
                </a:solidFill>
                <a:uFill>
                  <a:solidFill>
                    <a:srgbClr val="ffffff"/>
                  </a:solidFill>
                </a:uFill>
                <a:latin typeface="Calibri"/>
              </a:rPr>
              <a:t>exploration</a:t>
            </a:r>
            <a:r>
              <a:rPr b="0" lang="en-US" sz="3200" spc="-1" strike="noStrike">
                <a:solidFill>
                  <a:srgbClr val="000000"/>
                </a:solidFill>
                <a:uFill>
                  <a:solidFill>
                    <a:srgbClr val="ffffff"/>
                  </a:solidFill>
                </a:uFill>
                <a:latin typeface="Calibri"/>
              </a:rPr>
              <a:t> and </a:t>
            </a:r>
            <a:r>
              <a:rPr b="1" lang="en-US" sz="3200" spc="-1" strike="noStrike">
                <a:solidFill>
                  <a:srgbClr val="000000"/>
                </a:solidFill>
                <a:uFill>
                  <a:solidFill>
                    <a:srgbClr val="ffffff"/>
                  </a:solidFill>
                </a:uFill>
                <a:latin typeface="Calibri"/>
              </a:rPr>
              <a:t>mapping </a:t>
            </a:r>
            <a:r>
              <a:rPr b="0" lang="en-US" sz="3200" spc="-1" strike="noStrike">
                <a:solidFill>
                  <a:srgbClr val="000000"/>
                </a:solidFill>
                <a:uFill>
                  <a:solidFill>
                    <a:srgbClr val="ffffff"/>
                  </a:solidFill>
                </a:uFill>
                <a:latin typeface="Calibri"/>
              </a:rPr>
              <a:t>in to a single learning framework. </a:t>
            </a:r>
            <a:endParaRPr b="0" lang="en-US" sz="1800" spc="-1" strike="noStrike">
              <a:solidFill>
                <a:srgbClr val="000000"/>
              </a:solidFill>
              <a:uFill>
                <a:solidFill>
                  <a:srgbClr val="ffffff"/>
                </a:solidFill>
              </a:uFill>
              <a:latin typeface="Arial"/>
            </a:endParaRPr>
          </a:p>
          <a:p>
            <a:pPr algn="just">
              <a:lnSpc>
                <a:spcPct val="100000"/>
              </a:lnSpc>
            </a:pPr>
            <a:r>
              <a:rPr b="0" lang="en-US" sz="3200" spc="-1" strike="noStrike">
                <a:solidFill>
                  <a:srgbClr val="000000"/>
                </a:solidFill>
                <a:uFill>
                  <a:solidFill>
                    <a:srgbClr val="ffffff"/>
                  </a:solidFill>
                </a:uFill>
                <a:latin typeface="Calibri"/>
              </a:rPr>
              <a:t>Agents are trained on pure vision based monocular input. The model utilized is a modified version of the </a:t>
            </a:r>
            <a:r>
              <a:rPr b="1" lang="en-US" sz="3200" spc="-1" strike="noStrike">
                <a:solidFill>
                  <a:srgbClr val="000000"/>
                </a:solidFill>
                <a:uFill>
                  <a:solidFill>
                    <a:srgbClr val="ffffff"/>
                  </a:solidFill>
                </a:uFill>
                <a:latin typeface="Calibri"/>
              </a:rPr>
              <a:t>NAV-A3C-D1-D2-L</a:t>
            </a:r>
            <a:r>
              <a:rPr b="0" lang="en-US" sz="3200" spc="-1" strike="noStrike">
                <a:solidFill>
                  <a:srgbClr val="000000"/>
                </a:solidFill>
                <a:uFill>
                  <a:solidFill>
                    <a:srgbClr val="ffffff"/>
                  </a:solidFill>
                </a:uFill>
                <a:latin typeface="Calibri"/>
              </a:rPr>
              <a:t> architecture.</a:t>
            </a:r>
            <a:endParaRPr b="0" lang="en-US" sz="1800" spc="-1" strike="noStrike">
              <a:solidFill>
                <a:srgbClr val="000000"/>
              </a:solidFill>
              <a:uFill>
                <a:solidFill>
                  <a:srgbClr val="ffffff"/>
                </a:solidFill>
              </a:uFill>
              <a:latin typeface="Arial"/>
            </a:endParaRPr>
          </a:p>
        </p:txBody>
      </p:sp>
      <p:pic>
        <p:nvPicPr>
          <p:cNvPr id="147" name="Graphic 31" descr=""/>
          <p:cNvPicPr/>
          <p:nvPr/>
        </p:nvPicPr>
        <p:blipFill>
          <a:blip r:embed="rId2"/>
          <a:stretch/>
        </p:blipFill>
        <p:spPr>
          <a:xfrm>
            <a:off x="15049080" y="10506240"/>
            <a:ext cx="7338600" cy="4540320"/>
          </a:xfrm>
          <a:prstGeom prst="rect">
            <a:avLst/>
          </a:prstGeom>
          <a:ln>
            <a:noFill/>
          </a:ln>
        </p:spPr>
      </p:pic>
      <p:sp>
        <p:nvSpPr>
          <p:cNvPr id="148" name="CustomShape 13"/>
          <p:cNvSpPr/>
          <p:nvPr/>
        </p:nvSpPr>
        <p:spPr>
          <a:xfrm>
            <a:off x="19221480" y="15836760"/>
            <a:ext cx="7768440" cy="10127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200" spc="-1" strike="noStrike">
                <a:solidFill>
                  <a:srgbClr val="000000"/>
                </a:solidFill>
                <a:uFill>
                  <a:solidFill>
                    <a:srgbClr val="ffffff"/>
                  </a:solidFill>
                </a:uFill>
                <a:latin typeface="Calibri"/>
              </a:rPr>
              <a:t>Separated Training/Testing Sets (Random Maps)</a:t>
            </a:r>
            <a:r>
              <a:rPr b="0" lang="en-US" sz="3200" spc="-1" strike="noStrike">
                <a:solidFill>
                  <a:srgbClr val="000000"/>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Agents are trained on increasing subsets {1, 10, 100, 500, 1000} of the training set and tested on the testing set.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The experiments analyze whether these learned navigational abilities extend to unknown environments.</a:t>
            </a:r>
            <a:endParaRPr b="0" lang="en-US" sz="1800" spc="-1" strike="noStrike">
              <a:solidFill>
                <a:srgbClr val="000000"/>
              </a:solidFill>
              <a:uFill>
                <a:solidFill>
                  <a:srgbClr val="ffffff"/>
                </a:solidFill>
              </a:uFill>
              <a:latin typeface="Arial"/>
            </a:endParaRPr>
          </a:p>
        </p:txBody>
      </p:sp>
      <p:sp>
        <p:nvSpPr>
          <p:cNvPr id="149" name="CustomShape 14"/>
          <p:cNvSpPr/>
          <p:nvPr/>
        </p:nvSpPr>
        <p:spPr>
          <a:xfrm>
            <a:off x="11516760" y="13733280"/>
            <a:ext cx="7902360" cy="97761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200" spc="-1" strike="noStrike">
                <a:solidFill>
                  <a:srgbClr val="000000"/>
                </a:solidFill>
                <a:uFill>
                  <a:solidFill>
                    <a:srgbClr val="ffffff"/>
                  </a:solidFill>
                </a:uFill>
                <a:latin typeface="Calibri"/>
              </a:rPr>
              <a:t>Coincident Training/Testing Sets (Static Maps)</a:t>
            </a:r>
            <a:r>
              <a:rPr b="0" lang="en-US" sz="3200" spc="-1" strike="noStrike">
                <a:solidFill>
                  <a:srgbClr val="000000"/>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10 maps are randomly selected from the training set.</a:t>
            </a:r>
            <a:endParaRPr b="0" lang="en-US" sz="1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Agents are trained and tested on the same map under differing starting conditions:</a:t>
            </a:r>
            <a:r>
              <a:rPr b="0" lang="en-US" sz="3200" spc="-1" strike="noStrike">
                <a:solidFill>
                  <a:srgbClr val="000000"/>
                </a:solidFill>
                <a:uFill>
                  <a:solidFill>
                    <a:srgbClr val="ffffff"/>
                  </a:solidFill>
                </a:uFill>
                <a:latin typeface="Calibri"/>
              </a:rPr>
              <a:t>
</a:t>
            </a:r>
            <a:r>
              <a:rPr b="0" lang="en-US" sz="32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lvl="1" marL="798480" indent="-342720" algn="just">
              <a:lnSpc>
                <a:spcPct val="100000"/>
              </a:lnSpc>
              <a:buClr>
                <a:srgbClr val="000000"/>
              </a:buClr>
              <a:buFont typeface="Arial"/>
              <a:buChar char="•"/>
            </a:pPr>
            <a:r>
              <a:rPr b="0" i="1" lang="en-US" sz="3200" spc="-1" strike="noStrike">
                <a:solidFill>
                  <a:srgbClr val="000000"/>
                </a:solidFill>
                <a:uFill>
                  <a:solidFill>
                    <a:srgbClr val="ffffff"/>
                  </a:solidFill>
                </a:uFill>
                <a:latin typeface="Calibri"/>
              </a:rPr>
              <a:t>static goal, static spawn</a:t>
            </a:r>
            <a:endParaRPr b="0" lang="en-US" sz="1800" spc="-1" strike="noStrike">
              <a:solidFill>
                <a:srgbClr val="000000"/>
              </a:solidFill>
              <a:uFill>
                <a:solidFill>
                  <a:srgbClr val="ffffff"/>
                </a:solidFill>
              </a:uFill>
              <a:latin typeface="Arial"/>
            </a:endParaRPr>
          </a:p>
          <a:p>
            <a:pPr lvl="1" marL="798480" indent="-342720" algn="just">
              <a:lnSpc>
                <a:spcPct val="100000"/>
              </a:lnSpc>
              <a:buClr>
                <a:srgbClr val="000000"/>
              </a:buClr>
              <a:buFont typeface="Arial"/>
              <a:buChar char="•"/>
            </a:pPr>
            <a:r>
              <a:rPr b="0" i="1" lang="en-US" sz="3200" spc="-1" strike="noStrike">
                <a:solidFill>
                  <a:srgbClr val="000000"/>
                </a:solidFill>
                <a:uFill>
                  <a:solidFill>
                    <a:srgbClr val="ffffff"/>
                  </a:solidFill>
                </a:uFill>
                <a:latin typeface="Calibri"/>
              </a:rPr>
              <a:t>static goal, random spawn</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marL="455760" algn="just">
              <a:lnSpc>
                <a:spcPct val="100000"/>
              </a:lnSpc>
            </a:pPr>
            <a:r>
              <a:rPr b="0" i="1" lang="en-US" sz="32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The experiments analyze how well agent’s can remember and </a:t>
            </a:r>
            <a:r>
              <a:rPr b="1" lang="en-US" sz="3200" spc="-1" strike="noStrike">
                <a:solidFill>
                  <a:srgbClr val="000000"/>
                </a:solidFill>
                <a:uFill>
                  <a:solidFill>
                    <a:srgbClr val="ffffff"/>
                  </a:solidFill>
                </a:uFill>
                <a:latin typeface="Calibri"/>
              </a:rPr>
              <a:t>exploit</a:t>
            </a:r>
            <a:r>
              <a:rPr b="0" lang="en-US" sz="3200" spc="-1" strike="noStrike">
                <a:solidFill>
                  <a:srgbClr val="000000"/>
                </a:solidFill>
                <a:uFill>
                  <a:solidFill>
                    <a:srgbClr val="ffffff"/>
                  </a:solidFill>
                </a:uFill>
                <a:latin typeface="Calibri"/>
              </a:rPr>
              <a:t> goal location information in explored  environments</a:t>
            </a:r>
            <a:endParaRPr b="0" lang="en-US" sz="1800" spc="-1" strike="noStrike">
              <a:solidFill>
                <a:srgbClr val="000000"/>
              </a:solidFill>
              <a:uFill>
                <a:solidFill>
                  <a:srgbClr val="ffffff"/>
                </a:solidFill>
              </a:uFill>
              <a:latin typeface="Arial"/>
            </a:endParaRPr>
          </a:p>
        </p:txBody>
      </p:sp>
      <p:sp>
        <p:nvSpPr>
          <p:cNvPr id="150" name="CustomShape 15"/>
          <p:cNvSpPr/>
          <p:nvPr/>
        </p:nvSpPr>
        <p:spPr>
          <a:xfrm>
            <a:off x="15115320" y="16847640"/>
            <a:ext cx="4396320" cy="1905480"/>
          </a:xfrm>
          <a:prstGeom prst="rect">
            <a:avLst/>
          </a:prstGeom>
          <a:noFill/>
          <a:ln>
            <a:noFill/>
          </a:ln>
        </p:spPr>
        <p:style>
          <a:lnRef idx="0"/>
          <a:fillRef idx="0"/>
          <a:effectRef idx="0"/>
          <a:fontRef idx="minor"/>
        </p:style>
        <p:txBody>
          <a:bodyPr lIns="90000" rIns="90000" tIns="45000" bIns="45000"/>
          <a:p>
            <a:pPr lvl="1" marL="798480" indent="-342720" algn="just">
              <a:lnSpc>
                <a:spcPct val="100000"/>
              </a:lnSpc>
              <a:buClr>
                <a:srgbClr val="000000"/>
              </a:buClr>
              <a:buFont typeface="Arial"/>
              <a:buChar char="•"/>
            </a:pPr>
            <a:r>
              <a:rPr b="0" i="1" lang="en-US" sz="3200" spc="-1" strike="noStrike">
                <a:solidFill>
                  <a:srgbClr val="000000"/>
                </a:solidFill>
                <a:uFill>
                  <a:solidFill>
                    <a:srgbClr val="ffffff"/>
                  </a:solidFill>
                </a:uFill>
                <a:latin typeface="Calibri"/>
              </a:rPr>
              <a:t>random goal, static spawn</a:t>
            </a:r>
            <a:endParaRPr b="0" lang="en-US" sz="1800" spc="-1" strike="noStrike">
              <a:solidFill>
                <a:srgbClr val="000000"/>
              </a:solidFill>
              <a:uFill>
                <a:solidFill>
                  <a:srgbClr val="ffffff"/>
                </a:solidFill>
              </a:uFill>
              <a:latin typeface="Arial"/>
            </a:endParaRPr>
          </a:p>
          <a:p>
            <a:pPr lvl="1" marL="798480" indent="-342720" algn="just">
              <a:lnSpc>
                <a:spcPct val="100000"/>
              </a:lnSpc>
              <a:buClr>
                <a:srgbClr val="000000"/>
              </a:buClr>
              <a:buFont typeface="Arial"/>
              <a:buChar char="•"/>
            </a:pPr>
            <a:r>
              <a:rPr b="0" i="1" lang="en-US" sz="3200" spc="-1" strike="noStrike">
                <a:solidFill>
                  <a:srgbClr val="000000"/>
                </a:solidFill>
                <a:uFill>
                  <a:solidFill>
                    <a:srgbClr val="ffffff"/>
                  </a:solidFill>
                </a:uFill>
                <a:latin typeface="Calibri"/>
              </a:rPr>
              <a:t>random goal, random spawn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TM03090430[[fn=Banded]]</Template>
  <TotalTime>5605</TotalTime>
  <Application>LibreOffice/5.1.6.2$Linux_X86_64 LibreOffice_project/10m0$Build-2</Application>
  <Words>1592</Words>
  <Paragraphs>105</Paragraphs>
  <Company>Genigraphics LLC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2013-02-10T21:14:48Z</dcterms:created>
  <dc:creator>Ryan Szeto</dc:creator>
  <dc:description>Quality poster printing
www.genigraphics.com
1-800-790-4001</dc:description>
  <dc:language>en-US</dc:language>
  <cp:lastModifiedBy/>
  <cp:lastPrinted>2013-02-12T02:21:55Z</cp:lastPrinted>
  <dcterms:modified xsi:type="dcterms:W3CDTF">2017-11-21T12:01:45Z</dcterms:modified>
  <cp:revision>494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Genigraphics LLC</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